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5" r:id="rId5"/>
    <p:sldId id="280" r:id="rId6"/>
    <p:sldId id="283" r:id="rId7"/>
    <p:sldId id="281" r:id="rId8"/>
    <p:sldId id="282" r:id="rId9"/>
    <p:sldId id="259" r:id="rId10"/>
    <p:sldId id="260" r:id="rId11"/>
    <p:sldId id="261" r:id="rId12"/>
    <p:sldId id="276" r:id="rId13"/>
    <p:sldId id="262" r:id="rId14"/>
    <p:sldId id="263" r:id="rId15"/>
    <p:sldId id="277" r:id="rId16"/>
    <p:sldId id="272" r:id="rId17"/>
    <p:sldId id="273" r:id="rId18"/>
    <p:sldId id="274" r:id="rId19"/>
    <p:sldId id="268" r:id="rId20"/>
    <p:sldId id="271" r:id="rId21"/>
    <p:sldId id="266" r:id="rId22"/>
    <p:sldId id="284" r:id="rId23"/>
    <p:sldId id="269" r:id="rId24"/>
    <p:sldId id="279" r:id="rId25"/>
    <p:sldId id="27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government/publications/research-review-series-religious-education/research-review-series-religious-education"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natre.org.uk/wp-content/uploads/2025/04/18-15676_NAHT-RE-withdrawal-document_final.pdf"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lnSpcReduction="10000"/>
          </a:bodyPr>
          <a:lstStyle/>
          <a:p>
            <a:pPr algn="l"/>
            <a:r>
              <a:rPr lang="en-GB" sz="6000" dirty="0"/>
              <a:t>Religious Education</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Religious Education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1766249158"/>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Religious Education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Hannah Barnes</a:t>
                      </a:r>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October 2026</a:t>
                      </a:r>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October 2027</a:t>
                      </a:r>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fontScale="92500" lnSpcReduction="10000"/>
          </a:bodyPr>
          <a:lstStyle/>
          <a:p>
            <a:pPr marL="0" indent="0">
              <a:buNone/>
            </a:pPr>
            <a:r>
              <a:rPr lang="en-GB" sz="2400" dirty="0"/>
              <a:t>The RE Subject Leader is responsible for leading and developing the Religious Education curriculum across Key Stage 2, ensuring that it is engaging, progressive, and aligned with the agreed local syllabus and school expectations. They support teachers with planning, resources and professional development, while monitoring the quality of teaching and learning through activities such as learning walks, work scrutiny, pupil voice and assessment analysis. The subject leader also evaluates pupil progress, promotes pupils’ knowledge and understanding of Christianity, other major world religions and non-religious worldviews and ensures that pupils have opportunities to ask questions, explore beliefs, consider different perspectives and reflect on their own ideas. They work with senior leaders to identify strengths and areas for improvement, ensuring that the </a:t>
            </a:r>
            <a:r>
              <a:rPr lang="en-GB" sz="2400" dirty="0" err="1"/>
              <a:t>Questful</a:t>
            </a:r>
            <a:r>
              <a:rPr lang="en-GB" sz="2400" dirty="0"/>
              <a:t> RE scheme is implemented effectively and that key concepts, vocabulary and the Christian faith are developed progressively. Through these responsibilities, they help ensure that all pupils develop the knowledge, understanding, respect and confidence needed to engage thoughtfully with different beliefs, values and worldviews.</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sp>
        <p:nvSpPr>
          <p:cNvPr id="3" name="Content Placeholder 2">
            <a:extLst>
              <a:ext uri="{FF2B5EF4-FFF2-40B4-BE49-F238E27FC236}">
                <a16:creationId xmlns:a16="http://schemas.microsoft.com/office/drawing/2014/main" id="{04A73C9F-2567-F165-4D70-7EF89B7390CD}"/>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7" name="Picture 6">
            <a:extLst>
              <a:ext uri="{FF2B5EF4-FFF2-40B4-BE49-F238E27FC236}">
                <a16:creationId xmlns:a16="http://schemas.microsoft.com/office/drawing/2014/main" id="{532FEBD8-B7F6-6783-4082-26414CD2D4CC}"/>
              </a:ext>
            </a:extLst>
          </p:cNvPr>
          <p:cNvPicPr>
            <a:picLocks noChangeAspect="1"/>
          </p:cNvPicPr>
          <p:nvPr/>
        </p:nvPicPr>
        <p:blipFill>
          <a:blip r:embed="rId3"/>
          <a:stretch>
            <a:fillRect/>
          </a:stretch>
        </p:blipFill>
        <p:spPr>
          <a:xfrm>
            <a:off x="966798" y="1574119"/>
            <a:ext cx="8991578" cy="4854349"/>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ADB25-1C76-5C0C-258A-898A871955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828C90-3DC5-54BE-C3DD-3C557B31B734}"/>
              </a:ext>
            </a:extLst>
          </p:cNvPr>
          <p:cNvSpPr>
            <a:spLocks noGrp="1"/>
          </p:cNvSpPr>
          <p:nvPr>
            <p:ph type="title"/>
          </p:nvPr>
        </p:nvSpPr>
        <p:spPr/>
        <p:txBody>
          <a:bodyPr/>
          <a:lstStyle/>
          <a:p>
            <a:r>
              <a:rPr lang="en-GB" dirty="0"/>
              <a:t>Overview – Year Three</a:t>
            </a:r>
          </a:p>
        </p:txBody>
      </p:sp>
      <p:sp>
        <p:nvSpPr>
          <p:cNvPr id="3" name="Content Placeholder 2">
            <a:extLst>
              <a:ext uri="{FF2B5EF4-FFF2-40B4-BE49-F238E27FC236}">
                <a16:creationId xmlns:a16="http://schemas.microsoft.com/office/drawing/2014/main" id="{38E60EB1-3418-FB84-44D7-181F6E8C8B10}"/>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1E5C0DC3-AC1F-E243-D7F5-F7383FACDBAF}"/>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6" name="Picture 5">
            <a:extLst>
              <a:ext uri="{FF2B5EF4-FFF2-40B4-BE49-F238E27FC236}">
                <a16:creationId xmlns:a16="http://schemas.microsoft.com/office/drawing/2014/main" id="{6DE2236C-0F4A-A175-F8B3-55F0CE8CE38E}"/>
              </a:ext>
            </a:extLst>
          </p:cNvPr>
          <p:cNvPicPr>
            <a:picLocks noChangeAspect="1"/>
          </p:cNvPicPr>
          <p:nvPr/>
        </p:nvPicPr>
        <p:blipFill>
          <a:blip r:embed="rId3"/>
          <a:stretch>
            <a:fillRect/>
          </a:stretch>
        </p:blipFill>
        <p:spPr>
          <a:xfrm>
            <a:off x="733044" y="1544527"/>
            <a:ext cx="9459086" cy="4704824"/>
          </a:xfrm>
          <a:prstGeom prst="rect">
            <a:avLst/>
          </a:prstGeom>
        </p:spPr>
      </p:pic>
    </p:spTree>
    <p:extLst>
      <p:ext uri="{BB962C8B-B14F-4D97-AF65-F5344CB8AC3E}">
        <p14:creationId xmlns:p14="http://schemas.microsoft.com/office/powerpoint/2010/main" val="3842790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EB6B8-63F3-E4A6-6662-44E5A315C3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1B6134-0C31-926E-1F12-AA5D35DB3A10}"/>
              </a:ext>
            </a:extLst>
          </p:cNvPr>
          <p:cNvSpPr>
            <a:spLocks noGrp="1"/>
          </p:cNvSpPr>
          <p:nvPr>
            <p:ph type="title"/>
          </p:nvPr>
        </p:nvSpPr>
        <p:spPr/>
        <p:txBody>
          <a:bodyPr/>
          <a:lstStyle/>
          <a:p>
            <a:r>
              <a:rPr lang="en-GB" dirty="0"/>
              <a:t>Overview – Year Four</a:t>
            </a:r>
          </a:p>
        </p:txBody>
      </p:sp>
      <p:sp>
        <p:nvSpPr>
          <p:cNvPr id="3" name="Content Placeholder 2">
            <a:extLst>
              <a:ext uri="{FF2B5EF4-FFF2-40B4-BE49-F238E27FC236}">
                <a16:creationId xmlns:a16="http://schemas.microsoft.com/office/drawing/2014/main" id="{1423871F-095F-90E2-50FE-C41B52A71FCD}"/>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C4134573-7F8C-995E-C9BE-E829235A9F8D}"/>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7" name="Picture 6">
            <a:extLst>
              <a:ext uri="{FF2B5EF4-FFF2-40B4-BE49-F238E27FC236}">
                <a16:creationId xmlns:a16="http://schemas.microsoft.com/office/drawing/2014/main" id="{D0996CC9-B08D-4DCD-500E-20CBCA0934AC}"/>
              </a:ext>
            </a:extLst>
          </p:cNvPr>
          <p:cNvPicPr>
            <a:picLocks noChangeAspect="1"/>
          </p:cNvPicPr>
          <p:nvPr/>
        </p:nvPicPr>
        <p:blipFill>
          <a:blip r:embed="rId3"/>
          <a:stretch>
            <a:fillRect/>
          </a:stretch>
        </p:blipFill>
        <p:spPr>
          <a:xfrm>
            <a:off x="574170" y="1807695"/>
            <a:ext cx="10879068" cy="4296375"/>
          </a:xfrm>
          <a:prstGeom prst="rect">
            <a:avLst/>
          </a:prstGeom>
        </p:spPr>
      </p:pic>
    </p:spTree>
    <p:extLst>
      <p:ext uri="{BB962C8B-B14F-4D97-AF65-F5344CB8AC3E}">
        <p14:creationId xmlns:p14="http://schemas.microsoft.com/office/powerpoint/2010/main" val="194833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D4640-5E17-2196-9A42-D2AFBB778B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8AFD8A-06FF-B5F1-0AF5-6B6B79D5D977}"/>
              </a:ext>
            </a:extLst>
          </p:cNvPr>
          <p:cNvSpPr>
            <a:spLocks noGrp="1"/>
          </p:cNvSpPr>
          <p:nvPr>
            <p:ph type="title"/>
          </p:nvPr>
        </p:nvSpPr>
        <p:spPr/>
        <p:txBody>
          <a:bodyPr/>
          <a:lstStyle/>
          <a:p>
            <a:r>
              <a:rPr lang="en-GB" dirty="0"/>
              <a:t>Overview – Year Five</a:t>
            </a:r>
          </a:p>
        </p:txBody>
      </p:sp>
      <p:sp>
        <p:nvSpPr>
          <p:cNvPr id="3" name="Content Placeholder 2">
            <a:extLst>
              <a:ext uri="{FF2B5EF4-FFF2-40B4-BE49-F238E27FC236}">
                <a16:creationId xmlns:a16="http://schemas.microsoft.com/office/drawing/2014/main" id="{9C098835-A8AE-64FD-625F-F97E7F6B2054}"/>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511926C4-2CB8-4911-13A5-3BE9E1B3579B}"/>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7" name="Picture 6">
            <a:extLst>
              <a:ext uri="{FF2B5EF4-FFF2-40B4-BE49-F238E27FC236}">
                <a16:creationId xmlns:a16="http://schemas.microsoft.com/office/drawing/2014/main" id="{FE1AF453-2FF1-8BE7-77EF-49697851AFCF}"/>
              </a:ext>
            </a:extLst>
          </p:cNvPr>
          <p:cNvPicPr>
            <a:picLocks noChangeAspect="1"/>
          </p:cNvPicPr>
          <p:nvPr/>
        </p:nvPicPr>
        <p:blipFill>
          <a:blip r:embed="rId3"/>
          <a:stretch>
            <a:fillRect/>
          </a:stretch>
        </p:blipFill>
        <p:spPr>
          <a:xfrm>
            <a:off x="542162" y="1423325"/>
            <a:ext cx="10936226" cy="4753638"/>
          </a:xfrm>
          <a:prstGeom prst="rect">
            <a:avLst/>
          </a:prstGeom>
        </p:spPr>
      </p:pic>
    </p:spTree>
    <p:extLst>
      <p:ext uri="{BB962C8B-B14F-4D97-AF65-F5344CB8AC3E}">
        <p14:creationId xmlns:p14="http://schemas.microsoft.com/office/powerpoint/2010/main" val="541461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DF2DC-A8A5-DCDB-B7CD-DDFA4AA692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04F391-D18E-7B14-F2D0-8D713BCC1C7F}"/>
              </a:ext>
            </a:extLst>
          </p:cNvPr>
          <p:cNvSpPr>
            <a:spLocks noGrp="1"/>
          </p:cNvSpPr>
          <p:nvPr>
            <p:ph type="title"/>
          </p:nvPr>
        </p:nvSpPr>
        <p:spPr/>
        <p:txBody>
          <a:bodyPr/>
          <a:lstStyle/>
          <a:p>
            <a:r>
              <a:rPr lang="en-GB" dirty="0"/>
              <a:t>Overview – Year Six</a:t>
            </a:r>
          </a:p>
        </p:txBody>
      </p:sp>
      <p:sp>
        <p:nvSpPr>
          <p:cNvPr id="3" name="Content Placeholder 2">
            <a:extLst>
              <a:ext uri="{FF2B5EF4-FFF2-40B4-BE49-F238E27FC236}">
                <a16:creationId xmlns:a16="http://schemas.microsoft.com/office/drawing/2014/main" id="{57AF2563-ECC6-5C93-8E36-102C6AB179F4}"/>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664D6C53-338C-DB66-F3B8-630F73EACAB9}"/>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7" name="Picture 6">
            <a:extLst>
              <a:ext uri="{FF2B5EF4-FFF2-40B4-BE49-F238E27FC236}">
                <a16:creationId xmlns:a16="http://schemas.microsoft.com/office/drawing/2014/main" id="{B581C56E-CA17-A4BE-7852-BEBA0E8FCA28}"/>
              </a:ext>
            </a:extLst>
          </p:cNvPr>
          <p:cNvPicPr>
            <a:picLocks noChangeAspect="1"/>
          </p:cNvPicPr>
          <p:nvPr/>
        </p:nvPicPr>
        <p:blipFill>
          <a:blip r:embed="rId3"/>
          <a:stretch>
            <a:fillRect/>
          </a:stretch>
        </p:blipFill>
        <p:spPr>
          <a:xfrm>
            <a:off x="568642" y="1900738"/>
            <a:ext cx="10926700" cy="4201111"/>
          </a:xfrm>
          <a:prstGeom prst="rect">
            <a:avLst/>
          </a:prstGeom>
        </p:spPr>
      </p:pic>
    </p:spTree>
    <p:extLst>
      <p:ext uri="{BB962C8B-B14F-4D97-AF65-F5344CB8AC3E}">
        <p14:creationId xmlns:p14="http://schemas.microsoft.com/office/powerpoint/2010/main" val="3755387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A9D98E30-AE84-07F1-0FF1-8D9F5BFEFA23}"/>
              </a:ext>
            </a:extLst>
          </p:cNvPr>
          <p:cNvSpPr>
            <a:spLocks noGrp="1"/>
          </p:cNvSpPr>
          <p:nvPr>
            <p:ph idx="1"/>
          </p:nvPr>
        </p:nvSpPr>
        <p:spPr>
          <a:xfrm>
            <a:off x="838200" y="1825625"/>
            <a:ext cx="10515600" cy="4291711"/>
          </a:xfrm>
        </p:spPr>
        <p:txBody>
          <a:bodyPr>
            <a:normAutofit fontScale="25000" lnSpcReduction="20000"/>
          </a:bodyPr>
          <a:lstStyle/>
          <a:p>
            <a:pPr marL="0" indent="0">
              <a:buNone/>
            </a:pPr>
            <a:r>
              <a:rPr lang="en-GB" sz="5600" dirty="0"/>
              <a:t>At </a:t>
            </a:r>
            <a:r>
              <a:rPr lang="en-GB" sz="5600" dirty="0" err="1"/>
              <a:t>Meadowhead</a:t>
            </a:r>
            <a:r>
              <a:rPr lang="en-GB" sz="5600" dirty="0"/>
              <a:t> Junior School, our intent for Religious Education is to deliver a high-quality, enquiry-based RE curriculum that follows </a:t>
            </a:r>
            <a:r>
              <a:rPr lang="en-GB" sz="5600" dirty="0" err="1"/>
              <a:t>Questful</a:t>
            </a:r>
            <a:r>
              <a:rPr lang="en-GB" sz="5600" dirty="0"/>
              <a:t> RE, the Blackburn Diocesan Board of Education syllabus. Our curriculum recognises that rather than simply acquiring information, quality RE leads to wisdom, knowledge and understanding.</a:t>
            </a:r>
          </a:p>
          <a:p>
            <a:pPr marL="0" indent="0">
              <a:buNone/>
            </a:pPr>
            <a:r>
              <a:rPr lang="en-GB" sz="5600" dirty="0"/>
              <a:t>By embracing the explicit teaching of Christian concepts, the </a:t>
            </a:r>
            <a:r>
              <a:rPr lang="en-GB" sz="5600" dirty="0" err="1"/>
              <a:t>Questful</a:t>
            </a:r>
            <a:r>
              <a:rPr lang="en-GB" sz="5600" dirty="0"/>
              <a:t> RE syllabus enables pupils to develop a deep and coherent understanding of Christianity. In addition, through the exploration of all major world faiths and discussion of non-religious world views, pupils gain the knowledge and understanding needed to engage thoughtfully with life’s experiences, both now and in the future.</a:t>
            </a:r>
          </a:p>
          <a:p>
            <a:pPr marL="0" indent="0">
              <a:buNone/>
            </a:pPr>
            <a:r>
              <a:rPr lang="en-GB" sz="5600" dirty="0" err="1"/>
              <a:t>Questful</a:t>
            </a:r>
            <a:r>
              <a:rPr lang="en-GB" sz="5600" dirty="0"/>
              <a:t> RE acknowledges that whoever we are, wherever we live, whether we are a person of faith or not, we all have a view of the world. Through carefully structured enquiry questions, pupils are encouraged to explore, challenge and reflect upon these views in a respectful and informed way. This supports the development of religious literacy, critical thinking and personal reflection, while contributing positively to pupils’ spiritual, moral, social and cultural development. Pupils will experience, explore and encounter a wide range of creative and challenging multisensory activities that will help them to discover the answers to fundamental questions such as these: –</a:t>
            </a:r>
          </a:p>
          <a:p>
            <a:r>
              <a:rPr lang="en-GB" sz="5600" dirty="0"/>
              <a:t>Who am I and what does it mean to be me?</a:t>
            </a:r>
          </a:p>
          <a:p>
            <a:r>
              <a:rPr lang="en-GB" sz="5600" dirty="0"/>
              <a:t>In what ways do/can I relate to others?</a:t>
            </a:r>
          </a:p>
          <a:p>
            <a:r>
              <a:rPr lang="en-GB" sz="5600" dirty="0"/>
              <a:t>How/where can I encounter God?</a:t>
            </a:r>
          </a:p>
          <a:p>
            <a:r>
              <a:rPr lang="en-GB" sz="5600" dirty="0"/>
              <a:t>How can I make a positive contribution to the world in which I live?</a:t>
            </a:r>
          </a:p>
          <a:p>
            <a:r>
              <a:rPr lang="en-GB" sz="5600" dirty="0"/>
              <a:t>What values, attitudes, beliefs and behaviour are important to me?</a:t>
            </a:r>
          </a:p>
          <a:p>
            <a:r>
              <a:rPr lang="en-GB" sz="5600" dirty="0"/>
              <a:t>What does it mean to have faith?</a:t>
            </a:r>
          </a:p>
          <a:p>
            <a:r>
              <a:rPr lang="en-GB" sz="5600" dirty="0"/>
              <a:t>Who/what influences and inspires me?</a:t>
            </a:r>
          </a:p>
          <a:p>
            <a:pPr marL="0" indent="0">
              <a:buNone/>
            </a:pPr>
            <a:endParaRPr lang="en-GB" dirty="0"/>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37017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F59CC006-33FD-7026-FD98-9AD9E3F56870}"/>
              </a:ext>
            </a:extLst>
          </p:cNvPr>
          <p:cNvSpPr>
            <a:spLocks noGrp="1"/>
          </p:cNvSpPr>
          <p:nvPr>
            <p:ph idx="1"/>
          </p:nvPr>
        </p:nvSpPr>
        <p:spPr>
          <a:xfrm>
            <a:off x="838200" y="1825625"/>
            <a:ext cx="10515600" cy="4127119"/>
          </a:xfrm>
        </p:spPr>
        <p:txBody>
          <a:bodyPr>
            <a:noAutofit/>
          </a:bodyPr>
          <a:lstStyle/>
          <a:p>
            <a:pPr marL="0" indent="0">
              <a:buNone/>
            </a:pPr>
            <a:r>
              <a:rPr lang="en-GB" sz="1800" dirty="0"/>
              <a:t>The </a:t>
            </a:r>
            <a:r>
              <a:rPr lang="en-GB" sz="1800" dirty="0" err="1"/>
              <a:t>Questful</a:t>
            </a:r>
            <a:r>
              <a:rPr lang="en-GB" sz="1800" dirty="0"/>
              <a:t> RE scheme provides a carefully sequenced and progressive curriculum that builds knowledge and understanding over time.</a:t>
            </a:r>
          </a:p>
          <a:p>
            <a:pPr marL="0" indent="0">
              <a:buNone/>
            </a:pPr>
            <a:r>
              <a:rPr lang="en-GB" sz="1800" dirty="0"/>
              <a:t>Key elements of implementation include:</a:t>
            </a:r>
          </a:p>
          <a:p>
            <a:r>
              <a:rPr lang="en-GB" sz="1800" dirty="0"/>
              <a:t>A concept-led, spiral curriculum that revisits and deepens understanding of key religious concepts</a:t>
            </a:r>
          </a:p>
          <a:p>
            <a:r>
              <a:rPr lang="en-GB" sz="1800" dirty="0"/>
              <a:t>Clear progression in both substantive knowledge (beliefs, teachings and practices) and disciplinary knowledge (how religion and worldviews are explored and understood)</a:t>
            </a:r>
          </a:p>
          <a:p>
            <a:r>
              <a:rPr lang="en-GB" sz="1800" dirty="0"/>
              <a:t>Use of high-quality resources and stimuli such as stories, sacred texts, artefacts and real-life examples</a:t>
            </a:r>
          </a:p>
          <a:p>
            <a:r>
              <a:rPr lang="en-GB" sz="1800" dirty="0"/>
              <a:t>Regular opportunities for discussion, debate and reflection, allowing pupils to express and justify their ideas respectfully</a:t>
            </a:r>
          </a:p>
          <a:p>
            <a:r>
              <a:rPr lang="en-GB" sz="1800" dirty="0"/>
              <a:t>Explicit teaching of religious vocabulary, enabling pupils to communicate their understanding with increasing confidence and accuracy</a:t>
            </a:r>
          </a:p>
          <a:p>
            <a:pPr marL="0" indent="0">
              <a:buNone/>
            </a:pPr>
            <a:r>
              <a:rPr lang="en-GB" sz="1800" dirty="0"/>
              <a:t>RE is taught regularly across KS2 in accordance with the agreed syllabus, with lessons adapted to ensure accessibility, inclusion and challenge for all learners.</a:t>
            </a:r>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999675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3482FB80-A007-A8BD-74FF-068FD6DE38A9}"/>
              </a:ext>
            </a:extLst>
          </p:cNvPr>
          <p:cNvSpPr>
            <a:spLocks noGrp="1"/>
          </p:cNvSpPr>
          <p:nvPr>
            <p:ph idx="1"/>
          </p:nvPr>
        </p:nvSpPr>
        <p:spPr>
          <a:xfrm>
            <a:off x="838200" y="1825625"/>
            <a:ext cx="10515600" cy="4364863"/>
          </a:xfrm>
        </p:spPr>
        <p:txBody>
          <a:bodyPr>
            <a:normAutofit fontScale="25000" lnSpcReduction="20000"/>
          </a:bodyPr>
          <a:lstStyle/>
          <a:p>
            <a:pPr marL="0" indent="0">
              <a:buNone/>
            </a:pPr>
            <a:r>
              <a:rPr lang="en-GB" sz="5600" dirty="0"/>
              <a:t>Pupils:</a:t>
            </a:r>
          </a:p>
          <a:p>
            <a:pPr lvl="0"/>
            <a:r>
              <a:rPr lang="en-GB" sz="5600" dirty="0"/>
              <a:t>Demonstrate a secure and progressively developing understanding of Christianity, other major world religions and non-religious worldviews, making links between different beliefs, teachings, practices and ways of life.</a:t>
            </a:r>
          </a:p>
          <a:p>
            <a:pPr lvl="0"/>
            <a:r>
              <a:rPr lang="en-GB" sz="5600" dirty="0"/>
              <a:t>Develop a secure knowledge of key religious concepts, stories, teachings and vocabulary, using appropriate terminology to explain and communicate their understanding with increasing accuracy and depth.</a:t>
            </a:r>
          </a:p>
          <a:p>
            <a:pPr lvl="0"/>
            <a:r>
              <a:rPr lang="en-GB" sz="5600" dirty="0"/>
              <a:t>Understand key aspects of the Christian faith and the Christian ‘big story’, including how beliefs about God, Jesus, salvation and the Bible influence Christian beliefs and practices.</a:t>
            </a:r>
          </a:p>
          <a:p>
            <a:pPr lvl="0"/>
            <a:r>
              <a:rPr lang="en-GB" sz="5600" dirty="0"/>
              <a:t>Ask thoughtful and increasingly challenging questions about religion, belief, meaning and values, using evidence and their developing knowledge to explore and respond to different viewpoints.</a:t>
            </a:r>
          </a:p>
          <a:p>
            <a:pPr lvl="0"/>
            <a:r>
              <a:rPr lang="en-GB" sz="5600" dirty="0"/>
              <a:t>Develop the ability to reflect on their own ideas, experiences and values, considering how these may be similar to or different from the beliefs and perspectives of others.</a:t>
            </a:r>
          </a:p>
          <a:p>
            <a:pPr lvl="0"/>
            <a:r>
              <a:rPr lang="en-GB" sz="5600" dirty="0"/>
              <a:t>Recognise that religions and worldviews are diverse and that individuals within the same faith or worldview may hold different beliefs and interpretations.</a:t>
            </a:r>
          </a:p>
          <a:p>
            <a:pPr lvl="0"/>
            <a:r>
              <a:rPr lang="en-GB" sz="5600" dirty="0"/>
              <a:t>Demonstrate respect, empathy and understanding when discussing different religions, beliefs and worldviews, contributing positively to thoughtful and sensitive discussions.</a:t>
            </a:r>
          </a:p>
          <a:p>
            <a:pPr lvl="0"/>
            <a:r>
              <a:rPr lang="en-GB" sz="5600" dirty="0"/>
              <a:t>Demonstrate increasing confidence in expressing, explaining and justifying their own ideas, while listening carefully to and considering the perspectives of others.</a:t>
            </a:r>
          </a:p>
          <a:p>
            <a:pPr marL="0" indent="0">
              <a:buNone/>
            </a:pPr>
            <a:r>
              <a:rPr lang="en-GB" sz="5600" dirty="0"/>
              <a:t>By the end of KS2, pupils are well prepared for the next stage of their education, having developed a secure foundation of religious and worldview knowledge alongside the ability to question, interpret, reflect and respond thoughtfully. Through their learning in </a:t>
            </a:r>
            <a:r>
              <a:rPr lang="en-GB" sz="5600" dirty="0" err="1"/>
              <a:t>Questful</a:t>
            </a:r>
            <a:r>
              <a:rPr lang="en-GB" sz="5600" dirty="0"/>
              <a:t> RE, pupils develop the knowledge, vocabulary and critical thinking skills needed to engage respectfully and positively with a diverse, multi-faith and multi-worldview society.</a:t>
            </a:r>
          </a:p>
          <a:p>
            <a:pPr marL="0" indent="0">
              <a:buNone/>
            </a:pPr>
            <a:endParaRPr lang="en-GB" dirty="0"/>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614154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645152"/>
          </a:xfrm>
        </p:spPr>
        <p:txBody>
          <a:bodyPr>
            <a:normAutofit fontScale="47500" lnSpcReduction="20000"/>
          </a:bodyPr>
          <a:lstStyle/>
          <a:p>
            <a:pPr marL="0" indent="0">
              <a:buNone/>
            </a:pPr>
            <a:r>
              <a:rPr lang="en-GB" dirty="0"/>
              <a:t>All learners, regardless of their individual starting point, will have access to the RE curriculum and it is for each teacher to adapt their teaching to enable this.</a:t>
            </a:r>
          </a:p>
          <a:p>
            <a:pPr marL="0" indent="0">
              <a:buNone/>
            </a:pPr>
            <a:r>
              <a:rPr lang="en-GB" dirty="0"/>
              <a:t>To facilitate learning in RE, it is considered good practice to ensure that:</a:t>
            </a:r>
          </a:p>
          <a:p>
            <a:pPr marL="0" indent="0">
              <a:buNone/>
            </a:pPr>
            <a:r>
              <a:rPr lang="en-GB" dirty="0"/>
              <a:t>• The purpose of each lesson is made clear and pupils understand the knowledge, concepts or questions they are exploring.</a:t>
            </a:r>
          </a:p>
          <a:p>
            <a:pPr marL="0" indent="0">
              <a:buNone/>
            </a:pPr>
            <a:r>
              <a:rPr lang="en-GB" dirty="0"/>
              <a:t>• Appropriate learning experiences are planned and meet the needs of all pupils in the class (see inclusion below and our SEND Policy) and draw upon pupils' own experiences, existing knowledge and understanding.</a:t>
            </a:r>
          </a:p>
          <a:p>
            <a:pPr marL="0" indent="0">
              <a:buNone/>
            </a:pPr>
            <a:r>
              <a:rPr lang="en-GB" dirty="0"/>
              <a:t>• Lessons provide a range of opportunities for pupils to learn, practise and demonstrate their knowledge and understanding, while also asking questions, discussing ideas and engaging critically with different beliefs and viewpoints.</a:t>
            </a:r>
          </a:p>
          <a:p>
            <a:pPr marL="0" indent="0">
              <a:buNone/>
            </a:pPr>
            <a:r>
              <a:rPr lang="en-GB" dirty="0"/>
              <a:t>• The </a:t>
            </a:r>
            <a:r>
              <a:rPr lang="en-GB" dirty="0" err="1"/>
              <a:t>Questful</a:t>
            </a:r>
            <a:r>
              <a:rPr lang="en-GB" dirty="0"/>
              <a:t> RE curriculum provides opportunities for pupils to develop a secure understanding of Christianity, other major world religions and non-religious worldviews, making meaningful connections between beliefs, teachings, practices and values.</a:t>
            </a:r>
          </a:p>
          <a:p>
            <a:pPr marL="0" indent="0">
              <a:buNone/>
            </a:pPr>
            <a:r>
              <a:rPr lang="en-GB" dirty="0"/>
              <a:t>• Religious vocabulary and key concepts are explicitly taught, modelled and revisited to enable pupils to communicate their ideas accurately and with increasing confidence.</a:t>
            </a:r>
          </a:p>
          <a:p>
            <a:pPr marL="0" indent="0">
              <a:buNone/>
            </a:pPr>
            <a:r>
              <a:rPr lang="en-GB" dirty="0"/>
              <a:t>• Time is given for pupils to reflect, consolidate and apply their learning in different contexts, including opportunities to consider how beliefs and values may influence the lives of individuals and communities.</a:t>
            </a:r>
          </a:p>
          <a:p>
            <a:pPr marL="0" indent="0">
              <a:buNone/>
            </a:pPr>
            <a:r>
              <a:rPr lang="en-GB" dirty="0"/>
              <a:t>• Pupils are encouraged to take responsibility for their own learning, ask thoughtful questions and reflect on their own ideas, beliefs, values and responses.</a:t>
            </a:r>
          </a:p>
          <a:p>
            <a:pPr marL="0" indent="0">
              <a:buNone/>
            </a:pPr>
            <a:r>
              <a:rPr lang="en-GB" dirty="0"/>
              <a:t>• Attention is given to developing a safe, respectful and inclusive classroom climate where pupils feel confident to express their ideas, listen to different viewpoints and engage in sensitive discussions.</a:t>
            </a:r>
          </a:p>
          <a:p>
            <a:pPr marL="0" indent="0">
              <a:buNone/>
            </a:pPr>
            <a:r>
              <a:rPr lang="en-GB" dirty="0"/>
              <a:t>• Staff training needs are met to ensure that teachers have the subject knowledge, confidence and resources required to deliver high-quality RE.</a:t>
            </a:r>
          </a:p>
          <a:p>
            <a:pPr marL="0" indent="0">
              <a:buNone/>
            </a:pPr>
            <a:r>
              <a:rPr lang="en-GB" dirty="0"/>
              <a:t>• Visitors, visits and opportunities to engage with members of different faith communities are provided where appropriate to broaden pupils' understanding and provide meaningful opportunities to learn about religion and worldviews.</a:t>
            </a:r>
          </a:p>
          <a:p>
            <a:pPr marL="0" indent="0">
              <a:buNone/>
            </a:pPr>
            <a:endParaRPr lang="en-GB" dirty="0"/>
          </a:p>
        </p:txBody>
      </p:sp>
    </p:spTree>
    <p:extLst>
      <p:ext uri="{BB962C8B-B14F-4D97-AF65-F5344CB8AC3E}">
        <p14:creationId xmlns:p14="http://schemas.microsoft.com/office/powerpoint/2010/main" val="631438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C245B555-1104-9BC6-DB39-8D6867C4D323}"/>
              </a:ext>
            </a:extLst>
          </p:cNvPr>
          <p:cNvSpPr>
            <a:spLocks noGrp="1"/>
          </p:cNvSpPr>
          <p:nvPr>
            <p:ph idx="1"/>
          </p:nvPr>
        </p:nvSpPr>
        <p:spPr>
          <a:xfrm>
            <a:off x="838200" y="1825625"/>
            <a:ext cx="10515600" cy="4127119"/>
          </a:xfrm>
        </p:spPr>
        <p:txBody>
          <a:bodyPr>
            <a:normAutofit lnSpcReduction="10000"/>
          </a:bodyPr>
          <a:lstStyle/>
          <a:p>
            <a:r>
              <a:rPr lang="en-GB" sz="2000" b="1" dirty="0"/>
              <a:t>Pre-teach and reinforce religious vocabulary</a:t>
            </a:r>
            <a:r>
              <a:rPr lang="en-GB" sz="2000" dirty="0"/>
              <a:t> (e.g. belief, worship, salvation, incarnation, covenant, pilgrimage, scripture and worldview) using visual word mats, symbols, images and child-friendly definitions to support pupils in understanding and using key terminology.</a:t>
            </a:r>
          </a:p>
          <a:p>
            <a:r>
              <a:rPr lang="en-GB" sz="2000" b="1" dirty="0"/>
              <a:t>Break down complex religious concepts and questions</a:t>
            </a:r>
            <a:r>
              <a:rPr lang="en-GB" sz="2000" dirty="0"/>
              <a:t> into small, manageable steps using clear explanations, visual resources, stories, examples, structured questioning and teacher modelling to support pupils in developing their understanding.</a:t>
            </a:r>
          </a:p>
          <a:p>
            <a:r>
              <a:rPr lang="en-GB" sz="2000" b="1" dirty="0"/>
              <a:t>Use visual and practical supports throughout </a:t>
            </a:r>
            <a:r>
              <a:rPr lang="en-GB" sz="2000" b="1" dirty="0" err="1"/>
              <a:t>Questful</a:t>
            </a:r>
            <a:r>
              <a:rPr lang="en-GB" sz="2000" b="1" dirty="0"/>
              <a:t> RE units</a:t>
            </a:r>
            <a:r>
              <a:rPr lang="en-GB" sz="2000" dirty="0"/>
              <a:t>, including photographs, artefacts, symbols, religious texts, storyboards, timelines, diagrams and video clips to provide different ways for pupils to access and explore religious beliefs, practices and worldviews.</a:t>
            </a:r>
          </a:p>
          <a:p>
            <a:r>
              <a:rPr lang="en-GB" sz="2000" b="1" dirty="0"/>
              <a:t>Provide scaffolded versions of </a:t>
            </a:r>
            <a:r>
              <a:rPr lang="en-GB" sz="2000" b="1" dirty="0" err="1"/>
              <a:t>Questful</a:t>
            </a:r>
            <a:r>
              <a:rPr lang="en-GB" sz="2000" b="1" dirty="0"/>
              <a:t> RE activities</a:t>
            </a:r>
            <a:r>
              <a:rPr lang="en-GB" sz="2000" dirty="0"/>
              <a:t> by using sentence stems, writing frames, sorting activities, matching tasks, partially completed diagrams and structured discussion prompts to reduce cognitive demands while maintaining the intended learning objectives.</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049209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A1D97A15-5D8F-C590-04B8-A57DF754AC89}"/>
              </a:ext>
            </a:extLst>
          </p:cNvPr>
          <p:cNvSpPr>
            <a:spLocks noGrp="1"/>
          </p:cNvSpPr>
          <p:nvPr>
            <p:ph idx="1"/>
          </p:nvPr>
        </p:nvSpPr>
        <p:spPr>
          <a:xfrm>
            <a:off x="838200" y="1825625"/>
            <a:ext cx="10515600" cy="4127119"/>
          </a:xfrm>
        </p:spPr>
        <p:txBody>
          <a:bodyPr>
            <a:normAutofit/>
          </a:bodyPr>
          <a:lstStyle/>
          <a:p>
            <a:r>
              <a:rPr lang="en-GB" sz="2000" b="1" dirty="0"/>
              <a:t>Provide scaffolded versions of </a:t>
            </a:r>
            <a:r>
              <a:rPr lang="en-GB" sz="2000" b="1" dirty="0" err="1"/>
              <a:t>Questful</a:t>
            </a:r>
            <a:r>
              <a:rPr lang="en-GB" sz="2000" b="1" dirty="0"/>
              <a:t> RE activities</a:t>
            </a:r>
            <a:r>
              <a:rPr lang="en-GB" sz="2000" dirty="0"/>
              <a:t> by using sentence stems, writing frames, sorting activities, matching tasks, partially completed diagrams and structured discussion prompts to reduce cognitive demands while maintaining the intended learning objectives.</a:t>
            </a:r>
          </a:p>
          <a:p>
            <a:r>
              <a:rPr lang="en-GB" sz="2000" b="1" dirty="0"/>
              <a:t>Provide opportunities for structured discussion and reflection</a:t>
            </a:r>
            <a:r>
              <a:rPr lang="en-GB" sz="2000" dirty="0"/>
              <a:t> through paired talk, small-group activities and carefully planned questions, enabling pupils who may find verbal or written expression difficult to share their ideas and consider different beliefs and viewpoints.</a:t>
            </a:r>
          </a:p>
          <a:p>
            <a:r>
              <a:rPr lang="en-GB" sz="2000" b="1" dirty="0"/>
              <a:t>Use appropriate adaptations and additional support</a:t>
            </a:r>
            <a:r>
              <a:rPr lang="en-GB" sz="2000" dirty="0"/>
              <a:t> for pupils with SEND, including simplified texts, enlarged or symbol-supported resources, additional processing time, adult or peer support and alternative ways of recording learning where appropriate.</a:t>
            </a:r>
          </a:p>
          <a:p>
            <a:r>
              <a:rPr lang="en-GB" sz="2000" b="1" dirty="0"/>
              <a:t>Create a safe and respectful environment</a:t>
            </a:r>
            <a:r>
              <a:rPr lang="en-GB" sz="2000" dirty="0"/>
              <a:t> where all pupils feel confident to ask questions, express their ideas and engage with different religious and non-religious viewpoints, while recognising that beliefs and practices can vary between individuals and communities.</a:t>
            </a:r>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639030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F9B93-3C19-4900-594B-45D7404FC7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E855F1-79BD-FDCE-0150-3451BDEF9BB6}"/>
              </a:ext>
            </a:extLst>
          </p:cNvPr>
          <p:cNvSpPr>
            <a:spLocks noGrp="1"/>
          </p:cNvSpPr>
          <p:nvPr>
            <p:ph type="title"/>
          </p:nvPr>
        </p:nvSpPr>
        <p:spPr/>
        <p:txBody>
          <a:bodyPr/>
          <a:lstStyle/>
          <a:p>
            <a:r>
              <a:rPr lang="en-GB" dirty="0"/>
              <a:t>OFSTED</a:t>
            </a:r>
          </a:p>
        </p:txBody>
      </p:sp>
      <p:pic>
        <p:nvPicPr>
          <p:cNvPr id="4" name="Picture 3" descr="Logo">
            <a:extLst>
              <a:ext uri="{FF2B5EF4-FFF2-40B4-BE49-F238E27FC236}">
                <a16:creationId xmlns:a16="http://schemas.microsoft.com/office/drawing/2014/main" id="{F75D34D7-00DC-57F0-3D38-46C6AF2D64B8}"/>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89A16254-73D4-588B-E9DF-A9E45E8CAA2F}"/>
              </a:ext>
            </a:extLst>
          </p:cNvPr>
          <p:cNvSpPr txBox="1"/>
          <p:nvPr/>
        </p:nvSpPr>
        <p:spPr>
          <a:xfrm>
            <a:off x="1008126" y="2978643"/>
            <a:ext cx="7340346" cy="3577903"/>
          </a:xfrm>
          <a:prstGeom prst="rect">
            <a:avLst/>
          </a:prstGeom>
          <a:noFill/>
        </p:spPr>
        <p:txBody>
          <a:bodyPr wrap="square">
            <a:spAutoFit/>
          </a:bodyPr>
          <a:lstStyle/>
          <a:p>
            <a:pPr algn="l">
              <a:spcAft>
                <a:spcPts val="1500"/>
              </a:spcAft>
              <a:buNone/>
            </a:pPr>
            <a:r>
              <a:rPr lang="en-GB" b="1" i="0" dirty="0">
                <a:solidFill>
                  <a:srgbClr val="0B0C0C"/>
                </a:solidFill>
                <a:effectLst/>
                <a:latin typeface="GDS Transport"/>
              </a:rPr>
              <a:t>Summary:</a:t>
            </a:r>
          </a:p>
          <a:p>
            <a:r>
              <a:rPr lang="en-GB" sz="1600" b="1" dirty="0"/>
              <a:t>High-quality RE may have the following features:</a:t>
            </a:r>
          </a:p>
          <a:p>
            <a:pPr marL="285750" lvl="0" indent="-285750">
              <a:buFont typeface="Arial" panose="020B0604020202020204" pitchFamily="34" charset="0"/>
              <a:buChar char="•"/>
            </a:pPr>
            <a:r>
              <a:rPr lang="en-GB" sz="1600" dirty="0"/>
              <a:t>A consideration of the knowledge that pupils build through the RE curriculum, because accurate knowledge about religion and non-religion can be beneficial for achieving different purposes and aims for RE.</a:t>
            </a:r>
          </a:p>
          <a:p>
            <a:pPr marL="285750" lvl="0" indent="-285750">
              <a:buFont typeface="Arial" panose="020B0604020202020204" pitchFamily="34" charset="0"/>
              <a:buChar char="•"/>
            </a:pPr>
            <a:r>
              <a:rPr lang="en-GB" sz="1600" dirty="0"/>
              <a:t>High expectations about scholarship in the curriculum to guard against pupils’ misconceptions. What is taught and learned in RE is grounded in what is known about religion/non-religion from academic study (scholarship).</a:t>
            </a:r>
          </a:p>
          <a:p>
            <a:pPr marL="285750" lvl="0" indent="-285750">
              <a:buFont typeface="Arial" panose="020B0604020202020204" pitchFamily="34" charset="0"/>
              <a:buChar char="•"/>
            </a:pPr>
            <a:r>
              <a:rPr lang="en-GB" sz="1600" dirty="0"/>
              <a:t>Carefully selected and well-sequenced substantive content and concepts.</a:t>
            </a:r>
          </a:p>
          <a:p>
            <a:pPr marL="285750" lvl="0" indent="-285750">
              <a:buFont typeface="Arial" panose="020B0604020202020204" pitchFamily="34" charset="0"/>
              <a:buChar char="•"/>
            </a:pPr>
            <a:r>
              <a:rPr lang="en-GB" sz="1600" dirty="0"/>
              <a:t>‘Ways of knowing’ are appropriately taught alongside the substantive content and are not isolated from the content and concepts that pupils learn.</a:t>
            </a:r>
          </a:p>
          <a:p>
            <a:pPr marL="285750" lvl="0" indent="-285750">
              <a:buFont typeface="Arial" panose="020B0604020202020204" pitchFamily="34" charset="0"/>
              <a:buChar char="•"/>
            </a:pPr>
            <a:r>
              <a:rPr lang="en-GB" sz="1600" dirty="0"/>
              <a:t>A consideration of when pupils should relate the content to their own personal knowledge (for example, prior assumptions).</a:t>
            </a:r>
          </a:p>
        </p:txBody>
      </p:sp>
      <p:sp>
        <p:nvSpPr>
          <p:cNvPr id="8" name="TextBox 7">
            <a:extLst>
              <a:ext uri="{FF2B5EF4-FFF2-40B4-BE49-F238E27FC236}">
                <a16:creationId xmlns:a16="http://schemas.microsoft.com/office/drawing/2014/main" id="{D78D756F-52F7-3D4E-88AC-A3E36C2FB982}"/>
              </a:ext>
            </a:extLst>
          </p:cNvPr>
          <p:cNvSpPr txBox="1"/>
          <p:nvPr/>
        </p:nvSpPr>
        <p:spPr>
          <a:xfrm>
            <a:off x="838198" y="1489794"/>
            <a:ext cx="10610089" cy="1200329"/>
          </a:xfrm>
          <a:prstGeom prst="rect">
            <a:avLst/>
          </a:prstGeom>
          <a:noFill/>
        </p:spPr>
        <p:txBody>
          <a:bodyPr wrap="square">
            <a:spAutoFit/>
          </a:bodyPr>
          <a:lstStyle/>
          <a:p>
            <a:r>
              <a:rPr lang="en-GB" dirty="0"/>
              <a:t>On the 12th May 2021, Ofsted published a literature review with the aim of identifying the factors which contribute to a high-quality RE curriculum. The guidance covers all aspects of the RE curriculum, from early years to A-level. </a:t>
            </a:r>
          </a:p>
          <a:p>
            <a:r>
              <a:rPr lang="en-GB" dirty="0"/>
              <a:t>For the full document, with the research and reasoning supporting these recommendations, </a:t>
            </a:r>
            <a:r>
              <a:rPr lang="en-GB" dirty="0">
                <a:hlinkClick r:id="rId3"/>
              </a:rPr>
              <a:t>click here</a:t>
            </a:r>
            <a:endParaRPr lang="en-GB" dirty="0"/>
          </a:p>
        </p:txBody>
      </p:sp>
      <p:pic>
        <p:nvPicPr>
          <p:cNvPr id="10" name="Picture 9">
            <a:extLst>
              <a:ext uri="{FF2B5EF4-FFF2-40B4-BE49-F238E27FC236}">
                <a16:creationId xmlns:a16="http://schemas.microsoft.com/office/drawing/2014/main" id="{2537EEF5-6182-F47A-826F-198466143D4D}"/>
              </a:ext>
            </a:extLst>
          </p:cNvPr>
          <p:cNvPicPr>
            <a:picLocks noChangeAspect="1"/>
          </p:cNvPicPr>
          <p:nvPr/>
        </p:nvPicPr>
        <p:blipFill>
          <a:blip r:embed="rId4"/>
          <a:stretch>
            <a:fillRect/>
          </a:stretch>
        </p:blipFill>
        <p:spPr>
          <a:xfrm>
            <a:off x="8746692" y="3650444"/>
            <a:ext cx="1648055" cy="1362265"/>
          </a:xfrm>
          <a:prstGeom prst="rect">
            <a:avLst/>
          </a:prstGeom>
        </p:spPr>
      </p:pic>
    </p:spTree>
    <p:extLst>
      <p:ext uri="{BB962C8B-B14F-4D97-AF65-F5344CB8AC3E}">
        <p14:creationId xmlns:p14="http://schemas.microsoft.com/office/powerpoint/2010/main" val="1538295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603055"/>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Planning follows the </a:t>
            </a:r>
            <a:r>
              <a:rPr lang="en-US" sz="2000" dirty="0" err="1"/>
              <a:t>Questful</a:t>
            </a:r>
            <a:r>
              <a:rPr lang="en-US" sz="2000" dirty="0"/>
              <a:t> RE scheme of work and is adapted for each class. NC links, substantive and disciplinary knowledge, prior and future learning are identified. Key vocabulary, outcomes and cross-curricular links are also identified.</a:t>
            </a:r>
          </a:p>
          <a:p>
            <a:pPr indent="-228600">
              <a:lnSpc>
                <a:spcPct val="90000"/>
              </a:lnSpc>
              <a:spcAft>
                <a:spcPts val="600"/>
              </a:spcAft>
              <a:buFont typeface="Arial" panose="020B0604020202020204" pitchFamily="34" charset="0"/>
              <a:buChar char="•"/>
            </a:pPr>
            <a:r>
              <a:rPr lang="en-US" sz="2000" dirty="0"/>
              <a:t>Each lesson is broken down into easy-to-follow steps, adapted for the class needs with clear learning objectives, success criteria and key adaptation. </a:t>
            </a:r>
          </a:p>
        </p:txBody>
      </p:sp>
      <p:pic>
        <p:nvPicPr>
          <p:cNvPr id="5" name="Picture 4">
            <a:extLst>
              <a:ext uri="{FF2B5EF4-FFF2-40B4-BE49-F238E27FC236}">
                <a16:creationId xmlns:a16="http://schemas.microsoft.com/office/drawing/2014/main" id="{D7371D0C-CD31-0688-B26F-1CD3B22D68B7}"/>
              </a:ext>
            </a:extLst>
          </p:cNvPr>
          <p:cNvPicPr>
            <a:picLocks noChangeAspect="1"/>
          </p:cNvPicPr>
          <p:nvPr/>
        </p:nvPicPr>
        <p:blipFill>
          <a:blip r:embed="rId3"/>
          <a:stretch>
            <a:fillRect/>
          </a:stretch>
        </p:blipFill>
        <p:spPr>
          <a:xfrm>
            <a:off x="3904641" y="703497"/>
            <a:ext cx="5730087" cy="3386610"/>
          </a:xfrm>
          <a:prstGeom prst="rect">
            <a:avLst/>
          </a:prstGeom>
        </p:spPr>
      </p:pic>
      <p:pic>
        <p:nvPicPr>
          <p:cNvPr id="12" name="Picture 11">
            <a:extLst>
              <a:ext uri="{FF2B5EF4-FFF2-40B4-BE49-F238E27FC236}">
                <a16:creationId xmlns:a16="http://schemas.microsoft.com/office/drawing/2014/main" id="{DB159054-87E9-0BB8-9851-07B4576517FA}"/>
              </a:ext>
            </a:extLst>
          </p:cNvPr>
          <p:cNvPicPr>
            <a:picLocks noChangeAspect="1"/>
          </p:cNvPicPr>
          <p:nvPr/>
        </p:nvPicPr>
        <p:blipFill>
          <a:blip r:embed="rId4"/>
          <a:stretch>
            <a:fillRect/>
          </a:stretch>
        </p:blipFill>
        <p:spPr>
          <a:xfrm>
            <a:off x="5756970" y="2860788"/>
            <a:ext cx="5730087" cy="3293715"/>
          </a:xfrm>
          <a:prstGeom prst="rect">
            <a:avLst/>
          </a:prstGeom>
        </p:spPr>
      </p:pic>
    </p:spTree>
    <p:extLst>
      <p:ext uri="{BB962C8B-B14F-4D97-AF65-F5344CB8AC3E}">
        <p14:creationId xmlns:p14="http://schemas.microsoft.com/office/powerpoint/2010/main" val="4253876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09735-0A18-70E1-9D7F-451FC6D02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420A70-AB93-7F2E-D7C4-0ACCEE395DC4}"/>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14035A34-1216-5848-6504-2A10E99F111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5DDA6ECA-FC10-3E9E-A90A-D3131D5011A9}"/>
              </a:ext>
            </a:extLst>
          </p:cNvPr>
          <p:cNvSpPr txBox="1"/>
          <p:nvPr/>
        </p:nvSpPr>
        <p:spPr>
          <a:xfrm>
            <a:off x="605790" y="1461730"/>
            <a:ext cx="4277106" cy="5157053"/>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Knowledge </a:t>
            </a:r>
            <a:r>
              <a:rPr lang="en-US" sz="2000" dirty="0" err="1"/>
              <a:t>organisers</a:t>
            </a:r>
            <a:r>
              <a:rPr lang="en-US" sz="2000" dirty="0"/>
              <a:t> are used to support pupils in remembering and revisiting the key knowledge, vocabulary and concepts from a unit of work. They provide a clear and accessible summary of the most important learning, helping pupils to make connections between new and prior knowledge. Knowledge </a:t>
            </a:r>
            <a:r>
              <a:rPr lang="en-US" sz="2000" dirty="0" err="1"/>
              <a:t>organisers</a:t>
            </a:r>
            <a:r>
              <a:rPr lang="en-US" sz="2000" dirty="0"/>
              <a:t> also support retrieval practice, independent learning and home-school communication, ensuring that all pupils, including those with SEND, have a consistent reference point throughout their learning journey.</a:t>
            </a:r>
          </a:p>
          <a:p>
            <a:pPr indent="-228600">
              <a:lnSpc>
                <a:spcPct val="90000"/>
              </a:lnSpc>
              <a:spcAft>
                <a:spcPts val="600"/>
              </a:spcAft>
              <a:buFont typeface="Arial" panose="020B0604020202020204" pitchFamily="34" charset="0"/>
              <a:buChar char="•"/>
            </a:pPr>
            <a:r>
              <a:rPr lang="en-US" sz="2000" dirty="0"/>
              <a:t>Key learning is noted around the knowledge </a:t>
            </a:r>
            <a:r>
              <a:rPr lang="en-US" sz="2000" dirty="0" err="1"/>
              <a:t>organiser</a:t>
            </a:r>
            <a:r>
              <a:rPr lang="en-US" sz="2000" dirty="0"/>
              <a:t>.</a:t>
            </a:r>
          </a:p>
        </p:txBody>
      </p:sp>
      <p:pic>
        <p:nvPicPr>
          <p:cNvPr id="7" name="Picture 6">
            <a:extLst>
              <a:ext uri="{FF2B5EF4-FFF2-40B4-BE49-F238E27FC236}">
                <a16:creationId xmlns:a16="http://schemas.microsoft.com/office/drawing/2014/main" id="{5B78DF8E-FEEA-B670-8CFB-04B5E50567AE}"/>
              </a:ext>
            </a:extLst>
          </p:cNvPr>
          <p:cNvPicPr>
            <a:picLocks noChangeAspect="1"/>
          </p:cNvPicPr>
          <p:nvPr/>
        </p:nvPicPr>
        <p:blipFill>
          <a:blip r:embed="rId3"/>
          <a:stretch>
            <a:fillRect/>
          </a:stretch>
        </p:blipFill>
        <p:spPr>
          <a:xfrm>
            <a:off x="5131029" y="2036279"/>
            <a:ext cx="6292929" cy="3550706"/>
          </a:xfrm>
          <a:prstGeom prst="rect">
            <a:avLst/>
          </a:prstGeom>
        </p:spPr>
      </p:pic>
    </p:spTree>
    <p:extLst>
      <p:ext uri="{BB962C8B-B14F-4D97-AF65-F5344CB8AC3E}">
        <p14:creationId xmlns:p14="http://schemas.microsoft.com/office/powerpoint/2010/main" val="21890114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605790" y="1461731"/>
            <a:ext cx="6892290" cy="4524315"/>
          </a:xfrm>
          <a:prstGeom prst="rect">
            <a:avLst/>
          </a:prstGeom>
          <a:noFill/>
        </p:spPr>
        <p:txBody>
          <a:bodyPr wrap="square">
            <a:spAutoFit/>
          </a:bodyPr>
          <a:lstStyle/>
          <a:p>
            <a:r>
              <a:rPr lang="en-GB" sz="1600" dirty="0"/>
              <a:t>Formative assessment in RE is an ongoing process that helps teachers identify pupils’ understanding, misconceptions and progress throughout a unit of work. By using questioning, observation, discussion, written tasks, retrieval activities and opportunities for pupils to explain and reflect on their ideas, teachers can gather evidence of learning and adapt teaching to meet pupils’ needs. The </a:t>
            </a:r>
            <a:r>
              <a:rPr lang="en-GB" sz="1600" dirty="0" err="1"/>
              <a:t>Questful</a:t>
            </a:r>
            <a:r>
              <a:rPr lang="en-GB" sz="1600" dirty="0"/>
              <a:t> RE scheme supports assessment by providing clear learning outcomes and opportunities to assess pupils’ knowledge and understanding of key concepts, religious beliefs, practices, stories and vocabulary. Teachers use pupils’ responses, discussions and recorded work to evaluate how well learning objectives have been met, identify areas that may require further teaching or consolidation, and inform future planning. Assessment also considers pupils’ ability to make connections between beliefs, practices and values, ask thoughtful questions, consider different viewpoints and reflect on their own ideas. Combined with regular classroom assessment strategies, </a:t>
            </a:r>
            <a:r>
              <a:rPr lang="en-GB" sz="1600" dirty="0" err="1"/>
              <a:t>Questful</a:t>
            </a:r>
            <a:r>
              <a:rPr lang="en-GB" sz="1600" dirty="0"/>
              <a:t> RE supports pupils in making secure progress in their religious knowledge and understanding while developing the ability to think critically, reflect deeply and engage respectfully with a range of religions and worldviews.</a:t>
            </a:r>
          </a:p>
        </p:txBody>
      </p:sp>
      <p:pic>
        <p:nvPicPr>
          <p:cNvPr id="5" name="Picture 4">
            <a:extLst>
              <a:ext uri="{FF2B5EF4-FFF2-40B4-BE49-F238E27FC236}">
                <a16:creationId xmlns:a16="http://schemas.microsoft.com/office/drawing/2014/main" id="{5600E53D-C0BB-E1A5-9A75-C197CAA7CB82}"/>
              </a:ext>
            </a:extLst>
          </p:cNvPr>
          <p:cNvPicPr>
            <a:picLocks noChangeAspect="1"/>
          </p:cNvPicPr>
          <p:nvPr/>
        </p:nvPicPr>
        <p:blipFill>
          <a:blip r:embed="rId3"/>
          <a:stretch>
            <a:fillRect/>
          </a:stretch>
        </p:blipFill>
        <p:spPr>
          <a:xfrm>
            <a:off x="7692342" y="4413979"/>
            <a:ext cx="3585854" cy="1839265"/>
          </a:xfrm>
          <a:prstGeom prst="rect">
            <a:avLst/>
          </a:prstGeom>
        </p:spPr>
      </p:pic>
      <p:pic>
        <p:nvPicPr>
          <p:cNvPr id="8" name="Picture 7">
            <a:extLst>
              <a:ext uri="{FF2B5EF4-FFF2-40B4-BE49-F238E27FC236}">
                <a16:creationId xmlns:a16="http://schemas.microsoft.com/office/drawing/2014/main" id="{4FF60C27-29F5-C5F2-6267-057CAE6852E6}"/>
              </a:ext>
            </a:extLst>
          </p:cNvPr>
          <p:cNvPicPr>
            <a:picLocks noChangeAspect="1"/>
          </p:cNvPicPr>
          <p:nvPr/>
        </p:nvPicPr>
        <p:blipFill>
          <a:blip r:embed="rId4"/>
          <a:stretch>
            <a:fillRect/>
          </a:stretch>
        </p:blipFill>
        <p:spPr>
          <a:xfrm>
            <a:off x="7672861" y="1810731"/>
            <a:ext cx="3446243" cy="2483205"/>
          </a:xfrm>
          <a:prstGeom prst="rect">
            <a:avLst/>
          </a:prstGeom>
        </p:spPr>
      </p:pic>
    </p:spTree>
    <p:extLst>
      <p:ext uri="{BB962C8B-B14F-4D97-AF65-F5344CB8AC3E}">
        <p14:creationId xmlns:p14="http://schemas.microsoft.com/office/powerpoint/2010/main" val="1489407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a:xfrm>
            <a:off x="838200" y="1825625"/>
            <a:ext cx="10515600" cy="3980815"/>
          </a:xfrm>
        </p:spPr>
        <p:txBody>
          <a:bodyPr>
            <a:normAutofit fontScale="47500" lnSpcReduction="20000"/>
          </a:bodyPr>
          <a:lstStyle/>
          <a:p>
            <a:pPr marL="0" indent="0">
              <a:buNone/>
            </a:pPr>
            <a:r>
              <a:rPr lang="en-GB" sz="3300" dirty="0"/>
              <a:t>• Learning walks and lesson observations.</a:t>
            </a:r>
          </a:p>
          <a:p>
            <a:pPr marL="0" indent="0">
              <a:buNone/>
            </a:pPr>
            <a:r>
              <a:rPr lang="en-GB" sz="3300" dirty="0"/>
              <a:t>• Pupil voice interviews and surveys.</a:t>
            </a:r>
          </a:p>
          <a:p>
            <a:pPr marL="0" indent="0">
              <a:buNone/>
            </a:pPr>
            <a:r>
              <a:rPr lang="en-GB" sz="3300" dirty="0"/>
              <a:t>• Work scrutiny of RE books, written outcomes and recorded reflections.</a:t>
            </a:r>
          </a:p>
          <a:p>
            <a:pPr marL="0" indent="0">
              <a:buNone/>
            </a:pPr>
            <a:r>
              <a:rPr lang="en-GB" sz="3300" dirty="0"/>
              <a:t>• Analysis of assessment information and pupils' progress over time.</a:t>
            </a:r>
          </a:p>
          <a:p>
            <a:pPr marL="0" indent="0">
              <a:buNone/>
            </a:pPr>
            <a:r>
              <a:rPr lang="en-GB" sz="3300" dirty="0"/>
              <a:t>• Review of curriculum coverage and progression of religious knowledge, concepts and vocabulary.</a:t>
            </a:r>
          </a:p>
          <a:p>
            <a:pPr marL="0" indent="0">
              <a:buNone/>
            </a:pPr>
            <a:r>
              <a:rPr lang="en-GB" sz="3300" dirty="0"/>
              <a:t>• Scrutiny of teacher planning and implementation of the </a:t>
            </a:r>
            <a:r>
              <a:rPr lang="en-GB" sz="3300" dirty="0" err="1"/>
              <a:t>Questful</a:t>
            </a:r>
            <a:r>
              <a:rPr lang="en-GB" sz="3300" dirty="0"/>
              <a:t> RE scheme.</a:t>
            </a:r>
          </a:p>
          <a:p>
            <a:pPr marL="0" indent="0">
              <a:buNone/>
            </a:pPr>
            <a:r>
              <a:rPr lang="en-GB" sz="3300" dirty="0"/>
              <a:t>• Monitoring of pupils' understanding of Christianity, other major world religions and non-religious worldviews.</a:t>
            </a:r>
          </a:p>
          <a:p>
            <a:pPr marL="0" indent="0">
              <a:buNone/>
            </a:pPr>
            <a:r>
              <a:rPr lang="en-GB" sz="3300" dirty="0"/>
              <a:t>• Monitoring of opportunities for questioning, discussion, reflection and consideration of different viewpoints.</a:t>
            </a:r>
          </a:p>
          <a:p>
            <a:pPr marL="0" indent="0">
              <a:buNone/>
            </a:pPr>
            <a:r>
              <a:rPr lang="en-GB" sz="3300" dirty="0"/>
              <a:t>• Staff voice and confidence surveys.</a:t>
            </a:r>
          </a:p>
          <a:p>
            <a:pPr marL="0" indent="0">
              <a:buNone/>
            </a:pPr>
            <a:r>
              <a:rPr lang="en-GB" sz="3300" dirty="0"/>
              <a:t>• Moderation of pupil work across year groups.</a:t>
            </a:r>
          </a:p>
          <a:p>
            <a:pPr marL="0" indent="0">
              <a:buNone/>
            </a:pPr>
            <a:r>
              <a:rPr lang="en-GB" sz="3300" dirty="0"/>
              <a:t>• Evaluation of RE resources, artefacts and enrichment opportunities.</a:t>
            </a:r>
          </a:p>
          <a:p>
            <a:pPr marL="0" indent="0">
              <a:buNone/>
            </a:pPr>
            <a:r>
              <a:rPr lang="en-GB" sz="3300" dirty="0"/>
              <a:t>• Monitoring of SEND adaptations and accessibility within RE lessons.</a:t>
            </a:r>
          </a:p>
          <a:p>
            <a:pPr marL="0" indent="0">
              <a:buNone/>
            </a:pPr>
            <a:r>
              <a:rPr lang="en-GB" sz="3300" dirty="0"/>
              <a:t>• Reporting findings to governors and senior leaders.</a:t>
            </a:r>
          </a:p>
          <a:p>
            <a:endParaRPr lang="en-GB" dirty="0"/>
          </a:p>
        </p:txBody>
      </p:sp>
    </p:spTree>
    <p:extLst>
      <p:ext uri="{BB962C8B-B14F-4D97-AF65-F5344CB8AC3E}">
        <p14:creationId xmlns:p14="http://schemas.microsoft.com/office/powerpoint/2010/main" val="628625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pPr marL="0" indent="0">
              <a:buNone/>
            </a:pPr>
            <a:r>
              <a:rPr lang="en-GB" sz="2000" dirty="0"/>
              <a:t>The curriculum governor and education committee play an important role in supporting and monitoring the quality of RE across KS2 at </a:t>
            </a:r>
            <a:r>
              <a:rPr lang="en-GB" sz="2000" dirty="0" err="1"/>
              <a:t>Meadowhead</a:t>
            </a:r>
            <a:r>
              <a:rPr lang="en-GB" sz="2000" dirty="0"/>
              <a:t> Juniors. </a:t>
            </a:r>
          </a:p>
          <a:p>
            <a:pPr marL="0" indent="0">
              <a:buNone/>
            </a:pPr>
            <a:r>
              <a:rPr lang="en-GB" sz="2000" dirty="0"/>
              <a:t>Working alongside the RE Subject Leader, the governor gains an understanding of how the curriculum is implemented and the progress pupils are making. This may involve reviewing subject leader reports, discussing assessment information, visiting the school to meet pupils and staff and monitoring the impact of curriculum developments. </a:t>
            </a:r>
          </a:p>
          <a:p>
            <a:pPr marL="0" indent="0">
              <a:buNone/>
            </a:pPr>
            <a:r>
              <a:rPr lang="en-GB" sz="2000" dirty="0"/>
              <a:t>The role is not to evaluate individual teachers, but to provide strategic oversight, offer support and challenge where appropriate, and report back to the governing board to ensure that RE remains a high-quality and effective part of the curriculum.</a:t>
            </a:r>
          </a:p>
        </p:txBody>
      </p:sp>
    </p:spTree>
    <p:extLst>
      <p:ext uri="{BB962C8B-B14F-4D97-AF65-F5344CB8AC3E}">
        <p14:creationId xmlns:p14="http://schemas.microsoft.com/office/powerpoint/2010/main" val="594604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entire RE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RE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761B5-9F2B-B62E-851C-C1EFD57F73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9B2F07-9C1D-0C8C-333E-BC18F03057A7}"/>
              </a:ext>
            </a:extLst>
          </p:cNvPr>
          <p:cNvSpPr>
            <a:spLocks noGrp="1"/>
          </p:cNvSpPr>
          <p:nvPr>
            <p:ph type="title"/>
          </p:nvPr>
        </p:nvSpPr>
        <p:spPr/>
        <p:txBody>
          <a:bodyPr/>
          <a:lstStyle/>
          <a:p>
            <a:r>
              <a:rPr lang="en-GB" dirty="0"/>
              <a:t>NATRE – Withdrawal requests</a:t>
            </a:r>
          </a:p>
        </p:txBody>
      </p:sp>
      <p:pic>
        <p:nvPicPr>
          <p:cNvPr id="4" name="Picture 3" descr="Logo">
            <a:extLst>
              <a:ext uri="{FF2B5EF4-FFF2-40B4-BE49-F238E27FC236}">
                <a16:creationId xmlns:a16="http://schemas.microsoft.com/office/drawing/2014/main" id="{C7CA5D96-FF81-D58B-96A6-B52AFD9DD38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5D58D88-0F8C-43BF-0A9E-A7B373D85DC6}"/>
              </a:ext>
            </a:extLst>
          </p:cNvPr>
          <p:cNvSpPr>
            <a:spLocks noGrp="1"/>
          </p:cNvSpPr>
          <p:nvPr>
            <p:ph idx="1"/>
          </p:nvPr>
        </p:nvSpPr>
        <p:spPr>
          <a:xfrm>
            <a:off x="838200" y="1825625"/>
            <a:ext cx="10515600" cy="4017391"/>
          </a:xfrm>
        </p:spPr>
        <p:txBody>
          <a:bodyPr>
            <a:normAutofit fontScale="32500" lnSpcReduction="20000"/>
          </a:bodyPr>
          <a:lstStyle/>
          <a:p>
            <a:pPr marL="0" indent="0">
              <a:buNone/>
            </a:pPr>
            <a:r>
              <a:rPr lang="en-GB" sz="4300" dirty="0"/>
              <a:t>Parental Right to Withdraw from RE</a:t>
            </a:r>
          </a:p>
          <a:p>
            <a:r>
              <a:rPr lang="en-GB" sz="4300" dirty="0"/>
              <a:t>Religious Education (RE) is a statutory part of the curriculum, and parents have a legal right to withdraw their child from all or part of RE. Parents are not required to provide a reason for their request. This right applies to pupils in different types of schools, including schools with and without a religious designation. </a:t>
            </a:r>
          </a:p>
          <a:p>
            <a:r>
              <a:rPr lang="en-GB" sz="4300" dirty="0"/>
              <a:t>Where a parent is considering withdrawal, NATRE recommends that the school provides an opportunity to discuss the request with the Headteacher. Parents should be given clear information about the aims and content of the school's RE curriculum, including the locally agreed syllabus and examples of the learning pupils undertake. This can help parents make an informed decision about whether they wish to withdraw their child. </a:t>
            </a:r>
          </a:p>
          <a:p>
            <a:r>
              <a:rPr lang="en-GB" sz="4300" dirty="0"/>
              <a:t>Parents may request withdrawal from the whole RE curriculum or specific parts of it, and a school cannot refuse a request for partial withdrawal. However, the right of withdrawal applies specifically to RE and does not extend to other curriculum subjects where religious content may arise, such as History or Art and Design. </a:t>
            </a:r>
          </a:p>
          <a:p>
            <a:r>
              <a:rPr lang="en-GB" sz="4300" dirty="0"/>
              <a:t>If a pupil is withdrawn, the school has a responsibility to supervise the pupil during the RE lesson but is not required to provide alternative teaching or incur additional costs. Where parents wish their child to receive an alternative form of religious education, NATRE explains that arrangements are the responsibility of the parents and should not disrupt the child's wider education. </a:t>
            </a:r>
          </a:p>
          <a:p>
            <a:r>
              <a:rPr lang="en-GB" sz="4300" dirty="0"/>
              <a:t>NATRE also recommends that schools review withdrawal arrangements with parents annually and ensure that information about the school's inclusive approach to RE is communicated clearly through its website, prospectus and other appropriate channels. </a:t>
            </a:r>
          </a:p>
          <a:p>
            <a:r>
              <a:rPr lang="en-GB" sz="4300" dirty="0"/>
              <a:t>In our school, parents wishing to withdraw their child from RE should contact the Headteacher to discuss their request and clarify which aspect of the curriculum they wish their child to be withdrawn from. The school will respect the parent's legal right while continuing to provide an inclusive, broad and balanced RE curriculum for all other pupils.</a:t>
            </a:r>
          </a:p>
          <a:p>
            <a:pPr marL="0" indent="0">
              <a:buNone/>
            </a:pPr>
            <a:r>
              <a:rPr lang="en-GB" sz="4300" dirty="0"/>
              <a:t>For further information, </a:t>
            </a:r>
            <a:r>
              <a:rPr lang="en-GB" sz="4300" dirty="0">
                <a:hlinkClick r:id="rId3"/>
              </a:rPr>
              <a:t>click here</a:t>
            </a:r>
            <a:r>
              <a:rPr lang="en-GB" sz="4300" dirty="0"/>
              <a:t>.</a:t>
            </a:r>
          </a:p>
          <a:p>
            <a:pPr marL="0" indent="0">
              <a:buNone/>
            </a:pPr>
            <a:endParaRPr lang="en-GB" dirty="0"/>
          </a:p>
        </p:txBody>
      </p:sp>
    </p:spTree>
    <p:extLst>
      <p:ext uri="{BB962C8B-B14F-4D97-AF65-F5344CB8AC3E}">
        <p14:creationId xmlns:p14="http://schemas.microsoft.com/office/powerpoint/2010/main" val="15129922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259</TotalTime>
  <Words>3025</Words>
  <Application>Microsoft Office PowerPoint</Application>
  <PresentationFormat>Widescreen</PresentationFormat>
  <Paragraphs>127</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Aptos</vt:lpstr>
      <vt:lpstr>Aptos Display</vt:lpstr>
      <vt:lpstr>Arial</vt:lpstr>
      <vt:lpstr>Calibri Light</vt:lpstr>
      <vt:lpstr>GDS Transport</vt:lpstr>
      <vt:lpstr>Office Theme</vt:lpstr>
      <vt:lpstr>PowerPoint Presentation</vt:lpstr>
      <vt:lpstr>Religious Education Policy</vt:lpstr>
      <vt:lpstr>Role of the Subject Leader</vt:lpstr>
      <vt:lpstr>Overview</vt:lpstr>
      <vt:lpstr>Overview – Year Three</vt:lpstr>
      <vt:lpstr>Overview – Year Four</vt:lpstr>
      <vt:lpstr>Overview – Year Five</vt:lpstr>
      <vt:lpstr>Overview – Year Six</vt:lpstr>
      <vt:lpstr>Intent</vt:lpstr>
      <vt:lpstr>Implementation</vt:lpstr>
      <vt:lpstr>Impact</vt:lpstr>
      <vt:lpstr>Teaching and Learning</vt:lpstr>
      <vt:lpstr>Inclusion</vt:lpstr>
      <vt:lpstr>Inclusion</vt:lpstr>
      <vt:lpstr>OFSTED</vt:lpstr>
      <vt:lpstr>Planning</vt:lpstr>
      <vt:lpstr>Planning</vt:lpstr>
      <vt:lpstr>Assessment</vt:lpstr>
      <vt:lpstr>Monitoring</vt:lpstr>
      <vt:lpstr>Role of the Governor</vt:lpstr>
      <vt:lpstr>Equal Opportunities</vt:lpstr>
      <vt:lpstr>NATRE – Withdrawal requests</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8</cp:revision>
  <dcterms:created xsi:type="dcterms:W3CDTF">2026-06-17T12:41:30Z</dcterms:created>
  <dcterms:modified xsi:type="dcterms:W3CDTF">2026-10-08T20:55:27Z</dcterms:modified>
</cp:coreProperties>
</file>