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78" r:id="rId4"/>
    <p:sldId id="275" r:id="rId5"/>
    <p:sldId id="259" r:id="rId6"/>
    <p:sldId id="260" r:id="rId7"/>
    <p:sldId id="281" r:id="rId8"/>
    <p:sldId id="261" r:id="rId9"/>
    <p:sldId id="276" r:id="rId10"/>
    <p:sldId id="262" r:id="rId11"/>
    <p:sldId id="263" r:id="rId12"/>
    <p:sldId id="277" r:id="rId13"/>
    <p:sldId id="282" r:id="rId14"/>
    <p:sldId id="283" r:id="rId15"/>
    <p:sldId id="284" r:id="rId16"/>
    <p:sldId id="285" r:id="rId17"/>
    <p:sldId id="287" r:id="rId18"/>
    <p:sldId id="286" r:id="rId19"/>
    <p:sldId id="272" r:id="rId20"/>
    <p:sldId id="273" r:id="rId21"/>
    <p:sldId id="274" r:id="rId22"/>
    <p:sldId id="268" r:id="rId23"/>
    <p:sldId id="269" r:id="rId24"/>
    <p:sldId id="280" r:id="rId25"/>
    <p:sldId id="271" r:id="rId26"/>
    <p:sldId id="266" r:id="rId27"/>
    <p:sldId id="279"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AE6652-B434-4222-B134-0B6C34C1C7E6}" type="datetimeFigureOut">
              <a:rPr lang="en-GB" smtClean="0"/>
              <a:t>09/10/2026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BA9849-D446-4BE9-90A2-1C52EB2EB79F}" type="slidenum">
              <a:rPr lang="en-GB" smtClean="0"/>
              <a:t>‹#›</a:t>
            </a:fld>
            <a:endParaRPr lang="en-GB"/>
          </a:p>
        </p:txBody>
      </p:sp>
    </p:spTree>
    <p:extLst>
      <p:ext uri="{BB962C8B-B14F-4D97-AF65-F5344CB8AC3E}">
        <p14:creationId xmlns:p14="http://schemas.microsoft.com/office/powerpoint/2010/main" val="1188779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BA9849-D446-4BE9-90A2-1C52EB2EB79F}" type="slidenum">
              <a:rPr lang="en-GB" smtClean="0"/>
              <a:t>9</a:t>
            </a:fld>
            <a:endParaRPr lang="en-GB"/>
          </a:p>
        </p:txBody>
      </p:sp>
    </p:spTree>
    <p:extLst>
      <p:ext uri="{BB962C8B-B14F-4D97-AF65-F5344CB8AC3E}">
        <p14:creationId xmlns:p14="http://schemas.microsoft.com/office/powerpoint/2010/main" val="3328123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PSHE and RSE</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PSHE and RSE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104682309"/>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PSHE and RSE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Sarah Gill</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r>
                        <a:rPr lang="en-GB" dirty="0"/>
                        <a:t>October 2026</a:t>
                      </a:r>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r>
                        <a:rPr lang="en-GB"/>
                        <a:t>October 2027</a:t>
                      </a:r>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fontScale="92500" lnSpcReduction="20000"/>
          </a:bodyPr>
          <a:lstStyle/>
          <a:p>
            <a:pPr marL="0" indent="0">
              <a:buNone/>
            </a:pPr>
            <a:r>
              <a:rPr lang="en-GB" sz="2000" dirty="0"/>
              <a:t>The KS2 PSHE Subject Leader is responsible for leading and developing the PSHE and RSE curriculum across Key Stage 2, ensuring that it is engaging, progressive, inclusive, and aligned with statutory requirements and the needs of pupils. The school has tailored the Kapow PSHE and RSE curriculum to reflect the needs, experiences and context of our children, ensuring that learning is relevant, meaningful and supports a strong sense of belonging for every pupil. They support teachers with planning, resources, and professional development, while monitoring the quality of teaching and learning through activities such as learning walks, work scrutiny, pupil voice, and assessment analysis.</a:t>
            </a:r>
          </a:p>
          <a:p>
            <a:pPr marL="0" indent="0">
              <a:buNone/>
            </a:pPr>
            <a:r>
              <a:rPr lang="en-GB" sz="2000" dirty="0"/>
              <a:t>The subject leader oversees the delivery of the school’s bespoke Aspiration, Equality and Diversity (AED) curriculum, ensuring that pupils have opportunities to develop their understanding of equality, diversity, inclusion, aspirations and the contributions of individuals and communities. They also ensure that the PSHE and RSE curriculum supports pupils’ personal, social, health and emotional development, including relationships, health and wellbeing, safety and citizenship. The subject leader evaluates pupil progress, identifies strengths and areas for improvement, and works with senior leaders to ensure that the curriculum reflects the needs and experiences of the school community. Through these responsibilities, they help ensure that all pupils develop the knowledge, skills, confidence and resilience needed to make informed choices, build positive relationships, respect diversity, develop a strong sense of belonging and contribute positively to their school and wider community.</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A46D8B19-1521-7ABE-5B26-CA3A1DECEF41}"/>
              </a:ext>
            </a:extLst>
          </p:cNvPr>
          <p:cNvPicPr>
            <a:picLocks noChangeAspect="1"/>
          </p:cNvPicPr>
          <p:nvPr/>
        </p:nvPicPr>
        <p:blipFill>
          <a:blip r:embed="rId3"/>
          <a:stretch>
            <a:fillRect/>
          </a:stretch>
        </p:blipFill>
        <p:spPr>
          <a:xfrm>
            <a:off x="3011825" y="365125"/>
            <a:ext cx="6810375" cy="5010150"/>
          </a:xfrm>
          <a:prstGeom prst="rect">
            <a:avLst/>
          </a:prstGeom>
        </p:spPr>
      </p:pic>
      <p:pic>
        <p:nvPicPr>
          <p:cNvPr id="15" name="Picture 14">
            <a:extLst>
              <a:ext uri="{FF2B5EF4-FFF2-40B4-BE49-F238E27FC236}">
                <a16:creationId xmlns:a16="http://schemas.microsoft.com/office/drawing/2014/main" id="{73491347-3FF2-58BD-FAA4-4DA4E90ACFAB}"/>
              </a:ext>
            </a:extLst>
          </p:cNvPr>
          <p:cNvPicPr>
            <a:picLocks noChangeAspect="1"/>
          </p:cNvPicPr>
          <p:nvPr/>
        </p:nvPicPr>
        <p:blipFill>
          <a:blip r:embed="rId4"/>
          <a:stretch>
            <a:fillRect/>
          </a:stretch>
        </p:blipFill>
        <p:spPr>
          <a:xfrm>
            <a:off x="3135650" y="5375275"/>
            <a:ext cx="6686550" cy="733425"/>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25000" lnSpcReduction="20000"/>
          </a:bodyPr>
          <a:lstStyle/>
          <a:p>
            <a:pPr marL="0" indent="0">
              <a:buNone/>
            </a:pPr>
            <a:r>
              <a:rPr lang="en-GB" sz="4800" dirty="0"/>
              <a:t>At </a:t>
            </a:r>
            <a:r>
              <a:rPr lang="en-GB" sz="4800" dirty="0" err="1"/>
              <a:t>Meadowhead</a:t>
            </a:r>
            <a:r>
              <a:rPr lang="en-GB" sz="4800" dirty="0"/>
              <a:t> Junior School, PSHE and RSE education is a vital part of our curriculum, supporting pupils to become confident, resilient, emotionally literate and responsible citizens. Our intention is to equip all children with the knowledge, skills and attitudes they need to lead safe, healthy and fulfilling lives.</a:t>
            </a:r>
          </a:p>
          <a:p>
            <a:pPr marL="0" indent="0">
              <a:buNone/>
            </a:pPr>
            <a:r>
              <a:rPr lang="en-GB" sz="4800" dirty="0"/>
              <a:t>We have tailored the Kapow Primary PSHE and RSE curriculum to reflect the needs, experiences and context of our children, ensuring that learning is relevant, meaningful and inclusive. Alongside Kapow, our bespoke Aspiration, Equality and Diversity (AED) curriculum provides opportunities for pupils to explore identity, equality, diversity, inclusion and aspirations, helping every child to recognise their value and develop a strong sense of belonging.</a:t>
            </a:r>
          </a:p>
          <a:p>
            <a:pPr marL="0" indent="0">
              <a:buNone/>
            </a:pPr>
            <a:r>
              <a:rPr lang="en-GB" sz="4800" dirty="0"/>
              <a:t>Our curriculum aims to:</a:t>
            </a:r>
          </a:p>
          <a:p>
            <a:pPr lvl="0"/>
            <a:r>
              <a:rPr lang="en-GB" sz="4800" dirty="0"/>
              <a:t>Develop pupils’ understanding of relationships, health, wellbeing, citizenship and economic wellbeing in a structured and progressive way.</a:t>
            </a:r>
          </a:p>
          <a:p>
            <a:pPr lvl="0"/>
            <a:r>
              <a:rPr lang="en-GB" sz="4800" dirty="0"/>
              <a:t>Enable pupils to build positive relationships, manage emotions, communicate respectfully and develop empathy.</a:t>
            </a:r>
          </a:p>
          <a:p>
            <a:pPr lvl="0"/>
            <a:r>
              <a:rPr lang="en-GB" sz="4800" dirty="0"/>
              <a:t>Promote understanding of equality, diversity and inclusion, challenging stereotypes and celebrating differences.</a:t>
            </a:r>
          </a:p>
          <a:p>
            <a:pPr lvl="0"/>
            <a:r>
              <a:rPr lang="en-GB" sz="4800" dirty="0"/>
              <a:t>Develop pupils’ aspirations and help them recognise their potential and the contribution they can make to their community and wider world.</a:t>
            </a:r>
          </a:p>
          <a:p>
            <a:pPr lvl="0"/>
            <a:r>
              <a:rPr lang="en-GB" sz="4800" dirty="0"/>
              <a:t>Provide honest, factual and age-appropriate information about puberty, relationships and growing up, enabling pupils to make informed and safe choices.</a:t>
            </a:r>
          </a:p>
          <a:p>
            <a:pPr lvl="0"/>
            <a:r>
              <a:rPr lang="en-GB" sz="4800" dirty="0"/>
              <a:t>Develop the knowledge, vocabulary and confidence needed to keep themselves safe, including understanding risks, protective behaviours, online safety and when and how to seek help.</a:t>
            </a:r>
          </a:p>
          <a:p>
            <a:pPr lvl="0"/>
            <a:r>
              <a:rPr lang="en-GB" sz="4800" dirty="0"/>
              <a:t>Build pupils’ self-worth, resilience and emotional wellbeing, supporting them to manage challenges and make positive choices.</a:t>
            </a:r>
          </a:p>
          <a:p>
            <a:pPr lvl="0"/>
            <a:r>
              <a:rPr lang="en-GB" sz="4800" dirty="0"/>
              <a:t>Ensure that all pupils feel represented, respected, valued and that they belong within their school, community and wider society.</a:t>
            </a:r>
          </a:p>
          <a:p>
            <a:pPr marL="0" indent="0">
              <a:buNone/>
            </a:pPr>
            <a:r>
              <a:rPr lang="en-GB" sz="4800" dirty="0"/>
              <a:t>By the end of KS2, pupils will be well prepared for the challenges and opportunities of adolescence and secondary education. They will have the knowledge, confidence and resilience to make informed decisions, maintain positive relationships, respect diversity, recognise risks, keep themselves safe and seek help when needed.</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825625"/>
            <a:ext cx="10515600" cy="4127119"/>
          </a:xfrm>
        </p:spPr>
        <p:txBody>
          <a:bodyPr>
            <a:normAutofit fontScale="92500"/>
          </a:bodyPr>
          <a:lstStyle/>
          <a:p>
            <a:pPr marL="0" indent="0">
              <a:buNone/>
            </a:pPr>
            <a:r>
              <a:rPr lang="en-GB" sz="1200" dirty="0"/>
              <a:t>Our PSHE and RSE curriculum is delivered through the Kapow Primary Key Stage 2 scheme of work, which we have tailored to reflect the needs, experiences and context of our children. This provides a consistent, progressive and inclusive approach across the school, alongside our bespoke Aspiration, Equality and Diversity (AED) curriculum.</a:t>
            </a:r>
          </a:p>
          <a:p>
            <a:pPr marL="0" indent="0">
              <a:buNone/>
            </a:pPr>
            <a:r>
              <a:rPr lang="en-GB" sz="1200" dirty="0"/>
              <a:t>The curriculum is implemented through:</a:t>
            </a:r>
          </a:p>
          <a:p>
            <a:pPr lvl="0"/>
            <a:r>
              <a:rPr lang="en-GB" sz="1200" dirty="0"/>
              <a:t>A progressive and structured curriculum covering Families and Relationships, Health and Wellbeing, Safety and the Changing Body, Citizenship and Economic Wellbeing. Learning is revisited and developed over time, building on prior knowledge and preparing pupils for future learning.</a:t>
            </a:r>
          </a:p>
          <a:p>
            <a:pPr lvl="0"/>
            <a:r>
              <a:rPr lang="en-GB" sz="1200" dirty="0"/>
              <a:t>Weekly, high-quality lessons taught by class teachers, with clear learning objectives, explicit vocabulary, discussion, scenarios and age-appropriate activities.</a:t>
            </a:r>
          </a:p>
          <a:p>
            <a:pPr lvl="0"/>
            <a:r>
              <a:rPr lang="en-GB" sz="1200" dirty="0"/>
              <a:t>A safe and inclusive environment where ground rules and respectful discussion enable pupils to explore sensitive issues confidently. Lessons are adapted to meet the needs of all learners, including pupils with SEND.</a:t>
            </a:r>
          </a:p>
          <a:p>
            <a:pPr lvl="0"/>
            <a:r>
              <a:rPr lang="en-GB" sz="1200" dirty="0"/>
              <a:t>Active and engaging teaching approaches, including discussion, role-play, scenarios, problem-solving, reflection and real-life contexts. Pupils have opportunities to practise decision-making, communication, empathy, resilience and critical thinking.</a:t>
            </a:r>
          </a:p>
          <a:p>
            <a:pPr lvl="0"/>
            <a:r>
              <a:rPr lang="en-GB" sz="1200" dirty="0"/>
              <a:t>Our bespoke AED curriculum, which develops pupils’ understanding of aspiration, equality, diversity and inclusion. This helps children recognise their own potential, understand and celebrate differences, challenge stereotypes and develop a strong sense of belonging.</a:t>
            </a:r>
          </a:p>
          <a:p>
            <a:pPr lvl="0"/>
            <a:r>
              <a:rPr lang="en-GB" sz="1200" dirty="0"/>
              <a:t>A strong focus on keeping safe, including relationships, personal safety, protective behaviours, online safety, digital resilience, puberty and recognising when and how to seek help.</a:t>
            </a:r>
          </a:p>
          <a:p>
            <a:pPr lvl="0"/>
            <a:r>
              <a:rPr lang="en-GB" sz="1200" dirty="0"/>
              <a:t>Links across the wider curriculum and school life, including Science, Computing, PE, assemblies, themed weeks and enrichment opportunities, allowing pupils to apply their learning in meaningful contexts.</a:t>
            </a:r>
          </a:p>
          <a:p>
            <a:pPr lvl="0"/>
            <a:r>
              <a:rPr lang="en-GB" sz="1200" dirty="0"/>
              <a:t>Assessment and monitoring, using Kapow assessment opportunities, teacher observation, questioning, pupil voice and review of pupils’ work. Subject leaders monitor coverage, progression, inclusion and the quality of provision through planning scrutiny, learning walks, staff feedback and pupil voice.</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14050-F311-2113-8523-FCB66AF85F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994E8F-84F3-8490-16AD-9168C3A35BC3}"/>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4ED20C25-4A3D-8C67-ABC2-EA9BE27496F0}"/>
              </a:ext>
            </a:extLst>
          </p:cNvPr>
          <p:cNvSpPr>
            <a:spLocks noGrp="1"/>
          </p:cNvSpPr>
          <p:nvPr>
            <p:ph idx="1"/>
          </p:nvPr>
        </p:nvSpPr>
        <p:spPr>
          <a:xfrm>
            <a:off x="838200" y="1825625"/>
            <a:ext cx="10515600" cy="4127119"/>
          </a:xfrm>
        </p:spPr>
        <p:txBody>
          <a:bodyPr>
            <a:normAutofit fontScale="55000" lnSpcReduction="20000"/>
          </a:bodyPr>
          <a:lstStyle/>
          <a:p>
            <a:pPr marL="0" indent="0">
              <a:buNone/>
            </a:pPr>
            <a:r>
              <a:rPr lang="en-GB" dirty="0"/>
              <a:t>Through our carefully structured and inclusive PSHE and RSE curriculum, pupils leave Key Stage 2 with the knowledge, skills, confidence and resilience needed to navigate an increasingly complex world. The impact of our curriculum is seen in pupils who:</a:t>
            </a:r>
          </a:p>
          <a:p>
            <a:pPr lvl="0"/>
            <a:r>
              <a:rPr lang="en-GB" dirty="0"/>
              <a:t>Demonstrate confidence, self-awareness, resilience and emotional literacy.</a:t>
            </a:r>
          </a:p>
          <a:p>
            <a:pPr lvl="0"/>
            <a:r>
              <a:rPr lang="en-GB" dirty="0"/>
              <a:t>Develop positive relationships and show respect, empathy and understanding towards others.</a:t>
            </a:r>
          </a:p>
          <a:p>
            <a:pPr lvl="0"/>
            <a:r>
              <a:rPr lang="en-GB" dirty="0"/>
              <a:t>Understand how to support their physical and mental health and wellbeing.</a:t>
            </a:r>
          </a:p>
          <a:p>
            <a:pPr lvl="0"/>
            <a:r>
              <a:rPr lang="en-GB" dirty="0"/>
              <a:t>Recognise risks, know how to keep themselves safe, including online, and understand when and how to seek help.</a:t>
            </a:r>
          </a:p>
          <a:p>
            <a:pPr lvl="0"/>
            <a:r>
              <a:rPr lang="en-GB" dirty="0"/>
              <a:t>Have an age-appropriate understanding of puberty, relationships, personal boundaries and body changes.</a:t>
            </a:r>
          </a:p>
          <a:p>
            <a:pPr lvl="0"/>
            <a:r>
              <a:rPr lang="en-GB" dirty="0"/>
              <a:t>Make informed and responsible decisions and understand the impact of their choices.</a:t>
            </a:r>
          </a:p>
          <a:p>
            <a:pPr lvl="0"/>
            <a:r>
              <a:rPr lang="en-GB" dirty="0"/>
              <a:t>Understand and respect equality, diversity and inclusion, while challenging stereotypes.</a:t>
            </a:r>
          </a:p>
          <a:p>
            <a:pPr lvl="0"/>
            <a:r>
              <a:rPr lang="en-GB" dirty="0"/>
              <a:t>Develop a strong sense of belonging, recognising that they are valued members of their school, community and wider society.</a:t>
            </a:r>
          </a:p>
          <a:p>
            <a:pPr lvl="0"/>
            <a:r>
              <a:rPr lang="en-GB" dirty="0"/>
              <a:t>Develop positive aspirations and recognise their own strengths, potential and ability to contribute.</a:t>
            </a:r>
          </a:p>
          <a:p>
            <a:pPr lvl="0"/>
            <a:r>
              <a:rPr lang="en-GB" dirty="0"/>
              <a:t>Understand their rights and responsibilities and develop an emerging understanding of financial and economic wellbeing.</a:t>
            </a:r>
          </a:p>
          <a:p>
            <a:pPr lvl="0"/>
            <a:r>
              <a:rPr lang="en-GB" dirty="0"/>
              <a:t>Are well-prepared for secondary school, with the knowledge and personal skills needed to make positive choices.</a:t>
            </a:r>
          </a:p>
          <a:p>
            <a:pPr marL="0" indent="0">
              <a:buNone/>
            </a:pPr>
            <a:endParaRPr lang="en-GB" dirty="0"/>
          </a:p>
        </p:txBody>
      </p:sp>
      <p:pic>
        <p:nvPicPr>
          <p:cNvPr id="4" name="Picture 3" descr="Logo">
            <a:extLst>
              <a:ext uri="{FF2B5EF4-FFF2-40B4-BE49-F238E27FC236}">
                <a16:creationId xmlns:a16="http://schemas.microsoft.com/office/drawing/2014/main" id="{FF53AC04-BABF-FBF6-33A9-715017B586D2}"/>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13601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85000" lnSpcReduction="20000"/>
          </a:bodyPr>
          <a:lstStyle/>
          <a:p>
            <a:pPr marL="0" indent="0">
              <a:buNone/>
            </a:pPr>
            <a:r>
              <a:rPr lang="en-GB" dirty="0"/>
              <a:t>We measure impact through:</a:t>
            </a:r>
          </a:p>
          <a:p>
            <a:pPr lvl="0"/>
            <a:r>
              <a:rPr lang="en-GB" dirty="0"/>
              <a:t>Pupil voice and assessment of knowledge, understanding and confidence.</a:t>
            </a:r>
          </a:p>
          <a:p>
            <a:pPr lvl="0"/>
            <a:r>
              <a:rPr lang="en-GB" dirty="0"/>
              <a:t>Teacher assessment, questioning and reflection.</a:t>
            </a:r>
          </a:p>
          <a:p>
            <a:pPr lvl="0"/>
            <a:r>
              <a:rPr lang="en-GB" dirty="0"/>
              <a:t>Evidence in class books, floor books and pupil outcomes.</a:t>
            </a:r>
          </a:p>
          <a:p>
            <a:pPr lvl="0"/>
            <a:r>
              <a:rPr lang="en-GB" dirty="0"/>
              <a:t>Monitoring of curriculum coverage and progression.</a:t>
            </a:r>
          </a:p>
          <a:p>
            <a:pPr lvl="0"/>
            <a:r>
              <a:rPr lang="en-GB" dirty="0"/>
              <a:t>Behaviour, wellbeing and safeguarding information, where appropriate.</a:t>
            </a:r>
          </a:p>
          <a:p>
            <a:pPr lvl="0"/>
            <a:r>
              <a:rPr lang="en-GB" dirty="0"/>
              <a:t>Feedback from parents, staff and relevant external agencies.</a:t>
            </a:r>
          </a:p>
          <a:p>
            <a:pPr marL="0" indent="0">
              <a:buNone/>
            </a:pPr>
            <a:r>
              <a:rPr lang="en-GB" dirty="0"/>
              <a:t>Ultimately, our PSHE and RSE provision, supported by Kapow and our bespoke Aspiration, Equality and Diversity (AED) curriculum, enables pupils to become safe, confident, respectful and resilient individuals who feel valued, develop a strong sense of belonging and are equipped to make positive choices and contribute to society.</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3"/>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47500" lnSpcReduction="20000"/>
          </a:bodyPr>
          <a:lstStyle/>
          <a:p>
            <a:pPr marL="0" indent="0">
              <a:buNone/>
            </a:pPr>
            <a:r>
              <a:rPr lang="en-GB" dirty="0"/>
              <a:t>All learners, regardless of their individual starting point, will have access to the PSHE and RSE curriculum and it is for each teacher to adapt their teaching to enable this. To facilitate learning in PSHE and RSE, it is considered good practice to ensure that:</a:t>
            </a:r>
          </a:p>
          <a:p>
            <a:pPr marL="0" indent="0">
              <a:buNone/>
            </a:pPr>
            <a:r>
              <a:rPr lang="en-GB" dirty="0"/>
              <a:t>• The purpose of each lesson is made clear and pupils understand the knowledge, skills or personal development focus being explored.</a:t>
            </a:r>
          </a:p>
          <a:p>
            <a:pPr marL="0" indent="0">
              <a:buNone/>
            </a:pPr>
            <a:r>
              <a:rPr lang="en-GB" dirty="0"/>
              <a:t>• Appropriate learning experiences are planned to meet the needs of all pupils in the class (see inclusion below and our SEND Policy), building on pupils’ existing knowledge, experiences and understanding.</a:t>
            </a:r>
          </a:p>
          <a:p>
            <a:pPr marL="0" indent="0">
              <a:buNone/>
            </a:pPr>
            <a:r>
              <a:rPr lang="en-GB" dirty="0"/>
              <a:t>• Lessons provide opportunities for pupils to learn, practise and apply knowledge and skills through discussion, questioning, scenarios, role-play, reflection and real-life contexts.</a:t>
            </a:r>
          </a:p>
          <a:p>
            <a:pPr marL="0" indent="0">
              <a:buNone/>
            </a:pPr>
            <a:r>
              <a:rPr lang="en-GB" dirty="0"/>
              <a:t>• The Kapow PSHE and RSE curriculum is adapted to reflect the needs and experiences of our children, ensuring that learning is relevant, meaningful and supports pupils to develop a strong sense of belonging.</a:t>
            </a:r>
          </a:p>
          <a:p>
            <a:pPr marL="0" indent="0">
              <a:buNone/>
            </a:pPr>
            <a:r>
              <a:rPr lang="en-GB" dirty="0"/>
              <a:t>• Our bespoke Aspiration, Equality and Diversity (AED) curriculum provides opportunities for pupils to explore identity, equality, diversity, inclusion and aspirations, helping pupils recognise their own value and the value of others.</a:t>
            </a:r>
          </a:p>
          <a:p>
            <a:pPr marL="0" indent="0">
              <a:buNone/>
            </a:pPr>
            <a:r>
              <a:rPr lang="en-GB" dirty="0"/>
              <a:t>• Vocabulary is explicitly taught, modelled and revisited so that pupils can confidently discuss relationships, health, safety, emotions, diversity and other sensitive topics.</a:t>
            </a:r>
          </a:p>
          <a:p>
            <a:pPr marL="0" indent="0">
              <a:buNone/>
            </a:pPr>
            <a:r>
              <a:rPr lang="en-GB" dirty="0"/>
              <a:t>• Time is given for pupils to reflect, consolidate and apply their learning to real-life situations, including making safe choices, recognising risks and knowing when and how to seek help.</a:t>
            </a:r>
          </a:p>
          <a:p>
            <a:pPr marL="0" indent="0">
              <a:buNone/>
            </a:pPr>
            <a:r>
              <a:rPr lang="en-GB" dirty="0"/>
              <a:t>• Pupils are encouraged to take responsibility for their own learning and personal development, reflecting on their choices, relationships, wellbeing, aspirations and progress.</a:t>
            </a:r>
          </a:p>
          <a:p>
            <a:pPr marL="0" indent="0">
              <a:buNone/>
            </a:pPr>
            <a:r>
              <a:rPr lang="en-GB" dirty="0"/>
              <a:t>• Attention is given to developing a safe, respectful and inclusive classroom climate, where pupils feel comfortable asking questions, sharing ideas and discussing sensitive issues appropriately.</a:t>
            </a:r>
          </a:p>
          <a:p>
            <a:pPr marL="0" indent="0">
              <a:buNone/>
            </a:pPr>
            <a:r>
              <a:rPr lang="en-GB" dirty="0"/>
              <a:t>• Staff training and support needs are identified and met to ensure teachers have the confidence and subject knowledge to deliver PSHE and RSE effectively and sensitively.</a:t>
            </a:r>
          </a:p>
          <a:p>
            <a:pPr marL="0" indent="0">
              <a:buNone/>
            </a:pPr>
            <a:r>
              <a:rPr lang="en-GB" dirty="0"/>
              <a:t>• Links with wider school life, including assemblies, themed weeks, safeguarding education, Computing, Science and PE, are used to reinforce learning and help pupils apply their knowledge beyond the classroom.</a:t>
            </a:r>
          </a:p>
        </p:txBody>
      </p:sp>
    </p:spTree>
    <p:extLst>
      <p:ext uri="{BB962C8B-B14F-4D97-AF65-F5344CB8AC3E}">
        <p14:creationId xmlns:p14="http://schemas.microsoft.com/office/powerpoint/2010/main" val="631438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27119"/>
          </a:xfrm>
        </p:spPr>
        <p:txBody>
          <a:bodyPr>
            <a:normAutofit fontScale="92500" lnSpcReduction="20000"/>
          </a:bodyPr>
          <a:lstStyle/>
          <a:p>
            <a:pPr marL="0" indent="0">
              <a:buNone/>
            </a:pPr>
            <a:r>
              <a:rPr lang="en-GB" sz="2000" dirty="0"/>
              <a:t>All learners, regardless of their individual starting point, will have access to the PSHE and RSE curriculum and it is for each teacher to adapt their teaching to enable this. The Kapow PSHE and RSE curriculum has been tailored to reflect the needs, experiences and context of our children, ensuring that learning is relevant, accessible and meaningful for all pupils.</a:t>
            </a:r>
          </a:p>
          <a:p>
            <a:r>
              <a:rPr lang="en-GB" sz="2000" b="1" dirty="0"/>
              <a:t>Pre-teach and reinforce PSHE and RSE vocabulary </a:t>
            </a:r>
            <a:r>
              <a:rPr lang="en-GB" sz="2000" dirty="0"/>
              <a:t>using visual word mats, symbols, child-friendly definitions and repetition to support pupils in understanding and confidently using key terminology related to relationships, emotions, health, safety, puberty and diversity.</a:t>
            </a:r>
          </a:p>
          <a:p>
            <a:r>
              <a:rPr lang="en-GB" sz="2000" b="1" dirty="0"/>
              <a:t>Break down sensitive or complex topics into small, manageable steps </a:t>
            </a:r>
            <a:r>
              <a:rPr lang="en-GB" sz="2000" dirty="0"/>
              <a:t>using clear explanations, visual resources, stories, scenarios, modelling and structured questioning. Teachers provide appropriate opportunities for pupils to process information and ask questions in a safe and supportive environment.</a:t>
            </a:r>
          </a:p>
          <a:p>
            <a:r>
              <a:rPr lang="en-GB" sz="2000" b="1" dirty="0"/>
              <a:t>Use visual and practical supports </a:t>
            </a:r>
            <a:r>
              <a:rPr lang="en-GB" sz="2000" dirty="0"/>
              <a:t>throughout Kapow units, including images, diagrams, social stories, scenario cards, emotion scales, sorting activities and visual prompts to help pupils access and understand key concepts.</a:t>
            </a:r>
          </a:p>
          <a:p>
            <a:r>
              <a:rPr lang="en-GB" sz="2000" b="1" dirty="0"/>
              <a:t>Provide scaffolded versions of activities</a:t>
            </a:r>
            <a:r>
              <a:rPr lang="en-GB" sz="2000" dirty="0"/>
              <a:t> using sentence stems, writing frames, discussion prompts, matching and sorting activities, choice boards and partially completed tasks to reduce cognitive demands while maintaining the intended learning objectives.</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r>
              <a:rPr lang="en-GB" sz="2000" b="1" dirty="0"/>
              <a:t>Adapt learning for pupils with SEND</a:t>
            </a:r>
            <a:r>
              <a:rPr lang="en-GB" sz="2000" dirty="0"/>
              <a:t>, including additional processing time, simplified or symbol-supported resources, repetition, adult or peer support and alternative ways of recording learning where appropriate.</a:t>
            </a:r>
          </a:p>
          <a:p>
            <a:r>
              <a:rPr lang="en-GB" sz="2000" b="1" dirty="0"/>
              <a:t>Ensure all pupils feel represented and valued</a:t>
            </a:r>
            <a:r>
              <a:rPr lang="en-GB" sz="2000" dirty="0"/>
              <a:t> through our bespoke </a:t>
            </a:r>
            <a:r>
              <a:rPr lang="en-GB" sz="2000" b="1" dirty="0"/>
              <a:t>Aspiration, Equality and Diversity (AED) curriculum</a:t>
            </a:r>
            <a:r>
              <a:rPr lang="en-GB" sz="2000" dirty="0"/>
              <a:t>, providing opportunities to explore different identities, backgrounds, experiences and achievements while developing respect, empathy and understanding.</a:t>
            </a:r>
          </a:p>
          <a:p>
            <a:r>
              <a:rPr lang="en-GB" sz="2000" b="1" dirty="0"/>
              <a:t>Develop a strong sense of belonging and personal safety</a:t>
            </a:r>
            <a:r>
              <a:rPr lang="en-GB" sz="2000" dirty="0"/>
              <a:t> by creating a safe, inclusive classroom environment where pupils understand that their voice matters, know how to recognise risks, understand protective behaviours and know when and how to seek help.</a:t>
            </a:r>
          </a:p>
          <a:p>
            <a:r>
              <a:rPr lang="en-GB" sz="2000" b="1" dirty="0"/>
              <a:t>Maintain appropriate boundaries around sensitive content</a:t>
            </a:r>
            <a:r>
              <a:rPr lang="en-GB" sz="2000" dirty="0"/>
              <a:t>, ensuring that teaching is age-appropriate, respectful and responsive to individual needs and circumstances, while following school safeguarding procedures and relevant policies.</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TextBox 4">
            <a:extLst>
              <a:ext uri="{FF2B5EF4-FFF2-40B4-BE49-F238E27FC236}">
                <a16:creationId xmlns:a16="http://schemas.microsoft.com/office/drawing/2014/main" id="{C741668D-5C67-F096-2922-528DE4975B7F}"/>
              </a:ext>
            </a:extLst>
          </p:cNvPr>
          <p:cNvSpPr txBox="1"/>
          <p:nvPr/>
        </p:nvSpPr>
        <p:spPr>
          <a:xfrm>
            <a:off x="634728" y="1690688"/>
            <a:ext cx="10902275" cy="2554545"/>
          </a:xfrm>
          <a:prstGeom prst="rect">
            <a:avLst/>
          </a:prstGeom>
          <a:noFill/>
        </p:spPr>
        <p:txBody>
          <a:bodyPr wrap="square">
            <a:spAutoFit/>
          </a:bodyPr>
          <a:lstStyle/>
          <a:p>
            <a:pPr>
              <a:buNone/>
            </a:pPr>
            <a:r>
              <a:rPr lang="en-GB" sz="2000" b="1" dirty="0"/>
              <a:t>Statutory RSHE Requirements – September 2026</a:t>
            </a:r>
          </a:p>
          <a:p>
            <a:pPr>
              <a:buNone/>
            </a:pPr>
            <a:endParaRPr lang="en-GB" sz="2000" b="1" dirty="0"/>
          </a:p>
          <a:p>
            <a:pPr>
              <a:buNone/>
            </a:pPr>
            <a:r>
              <a:rPr lang="en-GB" sz="2000" dirty="0"/>
              <a:t>From 1 September 2026, </a:t>
            </a:r>
            <a:r>
              <a:rPr lang="en-GB" sz="2000" dirty="0" err="1"/>
              <a:t>Meadowhead</a:t>
            </a:r>
            <a:r>
              <a:rPr lang="en-GB" sz="2000" dirty="0"/>
              <a:t> Juniors must have regard to the revised Department for Education statutory guidance for Relationships Education, Relationships and Sex Education and Health Education (RSHE). For primary pupils, Relationships Education and Health Education are statutory. Primary schools are not required to teach Sex Education beyond the statutory content within the Science curriculum, although schools may choose to provide additional, age-appropriate sex education.</a:t>
            </a:r>
          </a:p>
        </p:txBody>
      </p:sp>
    </p:spTree>
    <p:extLst>
      <p:ext uri="{BB962C8B-B14F-4D97-AF65-F5344CB8AC3E}">
        <p14:creationId xmlns:p14="http://schemas.microsoft.com/office/powerpoint/2010/main" val="1538295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715B3-5D3D-75A1-E13F-D716EC81B6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8581C9-DEB2-FD51-1972-F2D2FC417F4F}"/>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0F3BD028-51A7-395A-63D7-EE6F30C9C10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TextBox 4">
            <a:extLst>
              <a:ext uri="{FF2B5EF4-FFF2-40B4-BE49-F238E27FC236}">
                <a16:creationId xmlns:a16="http://schemas.microsoft.com/office/drawing/2014/main" id="{E0D1085E-697F-9502-4BF6-8015194F3FEB}"/>
              </a:ext>
            </a:extLst>
          </p:cNvPr>
          <p:cNvSpPr txBox="1"/>
          <p:nvPr/>
        </p:nvSpPr>
        <p:spPr>
          <a:xfrm>
            <a:off x="634728" y="1690688"/>
            <a:ext cx="10902275" cy="5016758"/>
          </a:xfrm>
          <a:prstGeom prst="rect">
            <a:avLst/>
          </a:prstGeom>
          <a:noFill/>
        </p:spPr>
        <p:txBody>
          <a:bodyPr wrap="square">
            <a:spAutoFit/>
          </a:bodyPr>
          <a:lstStyle/>
          <a:p>
            <a:r>
              <a:rPr lang="en-GB" sz="2000" dirty="0"/>
              <a:t>Our PSHE and RSE curriculum has been reviewed and tailored to meet these statutory requirements while reflecting the needs and experiences of our pupils. The curriculum provides progressive learning about:</a:t>
            </a:r>
          </a:p>
          <a:p>
            <a:pPr lvl="0"/>
            <a:r>
              <a:rPr lang="en-GB" sz="2000" b="1" dirty="0"/>
              <a:t>Families and relationships</a:t>
            </a:r>
            <a:r>
              <a:rPr lang="en-GB" sz="2000" dirty="0"/>
              <a:t>, including respectful and healthy relationships, friendships, family life, kindness and recognising inappropriate or unsafe behaviour.</a:t>
            </a:r>
          </a:p>
          <a:p>
            <a:pPr lvl="0"/>
            <a:r>
              <a:rPr lang="en-GB" sz="2000" b="1" dirty="0"/>
              <a:t>Online and offline safety</a:t>
            </a:r>
            <a:r>
              <a:rPr lang="en-GB" sz="2000" dirty="0"/>
              <a:t>, including recognising risks, seeking help and developing safe and responsible behaviours.</a:t>
            </a:r>
          </a:p>
          <a:p>
            <a:pPr lvl="0"/>
            <a:r>
              <a:rPr lang="en-GB" sz="2000" b="1" dirty="0"/>
              <a:t>Mental and physical health and wellbeing</a:t>
            </a:r>
            <a:r>
              <a:rPr lang="en-GB" sz="2000" dirty="0"/>
              <a:t>, including emotional wellbeing, healthy lifestyles and where to seek support.</a:t>
            </a:r>
          </a:p>
          <a:p>
            <a:pPr lvl="0"/>
            <a:r>
              <a:rPr lang="en-GB" sz="2000" b="1" dirty="0"/>
              <a:t>Growing and changing</a:t>
            </a:r>
            <a:r>
              <a:rPr lang="en-GB" sz="2000" dirty="0"/>
              <a:t>, including age-appropriate learning about puberty and the physical and emotional changes pupils may experience.</a:t>
            </a:r>
          </a:p>
          <a:p>
            <a:pPr lvl="0"/>
            <a:r>
              <a:rPr lang="en-GB" sz="2000" b="1" dirty="0"/>
              <a:t>Personal safety and protective behaviours</a:t>
            </a:r>
            <a:r>
              <a:rPr lang="en-GB" sz="2000" dirty="0"/>
              <a:t>, enabling pupils to recognise when something is not right, establish appropriate boundaries and know how to seek help from trusted adults.</a:t>
            </a:r>
          </a:p>
          <a:p>
            <a:pPr lvl="0"/>
            <a:r>
              <a:rPr lang="en-GB" sz="2000" b="1" dirty="0"/>
              <a:t>Equality, diversity and respect</a:t>
            </a:r>
            <a:r>
              <a:rPr lang="en-GB" sz="2000" dirty="0"/>
              <a:t>, supporting pupils to understand and respect differences and develop positive relationships with others.</a:t>
            </a:r>
          </a:p>
          <a:p>
            <a:pPr>
              <a:buNone/>
            </a:pPr>
            <a:endParaRPr lang="en-GB" sz="2000" dirty="0"/>
          </a:p>
        </p:txBody>
      </p:sp>
    </p:spTree>
    <p:extLst>
      <p:ext uri="{BB962C8B-B14F-4D97-AF65-F5344CB8AC3E}">
        <p14:creationId xmlns:p14="http://schemas.microsoft.com/office/powerpoint/2010/main" val="3152362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B3EA8-5FD6-A410-E8AC-477B2A9EB0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0AEEB5-7A7B-9C6C-FF13-8F6327582381}"/>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CB1DC6C8-A6F7-3E53-158F-CD666CCFB865}"/>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794188AB-89D0-8EA3-D1EE-960415F6CF7E}"/>
              </a:ext>
            </a:extLst>
          </p:cNvPr>
          <p:cNvSpPr txBox="1"/>
          <p:nvPr/>
        </p:nvSpPr>
        <p:spPr>
          <a:xfrm>
            <a:off x="449905" y="1582340"/>
            <a:ext cx="10515600" cy="3416320"/>
          </a:xfrm>
          <a:prstGeom prst="rect">
            <a:avLst/>
          </a:prstGeom>
          <a:noFill/>
        </p:spPr>
        <p:txBody>
          <a:bodyPr wrap="square">
            <a:spAutoFit/>
          </a:bodyPr>
          <a:lstStyle/>
          <a:p>
            <a:pPr>
              <a:buNone/>
            </a:pPr>
            <a:r>
              <a:rPr lang="en-GB" dirty="0"/>
              <a:t>Teaching is age-appropriate, inclusive and sensitive to pupils' needs and backgrounds, with teachers adapting provision where necessary. The statutory guidance requires schools to consider pupils' age, developmental stage and religious background when delivering Relationships Education.</a:t>
            </a:r>
          </a:p>
          <a:p>
            <a:pPr>
              <a:buNone/>
            </a:pPr>
            <a:r>
              <a:rPr lang="en-GB" dirty="0" err="1"/>
              <a:t>Meadowhead</a:t>
            </a:r>
            <a:r>
              <a:rPr lang="en-GB" dirty="0"/>
              <a:t> Juniors also recognises parents' rights in relation to Sex Education taught beyond the statutory Science curriculum.</a:t>
            </a:r>
          </a:p>
          <a:p>
            <a:pPr>
              <a:buNone/>
            </a:pPr>
            <a:endParaRPr lang="en-GB" dirty="0"/>
          </a:p>
          <a:p>
            <a:pPr>
              <a:buNone/>
            </a:pPr>
            <a:r>
              <a:rPr lang="en-GB" dirty="0"/>
              <a:t>Parents have the right to request that their child is withdrawn from additional primary sex education, while there is no right to withdraw from statutory Relationships Education or the Science curriculum.</a:t>
            </a:r>
          </a:p>
          <a:p>
            <a:pPr>
              <a:buNone/>
            </a:pPr>
            <a:r>
              <a:rPr lang="en-GB" dirty="0"/>
              <a:t>Our approach ensures that pupils receive the statutory knowledge and understanding they need to develop safe, healthy and respectful relationships, protect their wellbeing, recognise risks, seek help when needed and develop the confidence and knowledge to make informed choices as they move towards adolescence and secondary education.</a:t>
            </a:r>
          </a:p>
        </p:txBody>
      </p:sp>
    </p:spTree>
    <p:extLst>
      <p:ext uri="{BB962C8B-B14F-4D97-AF65-F5344CB8AC3E}">
        <p14:creationId xmlns:p14="http://schemas.microsoft.com/office/powerpoint/2010/main" val="1727743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EE196-2663-EE1B-A697-1D8B21F609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50227D-661C-0648-2D07-81666530FD8C}"/>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4770F583-EE8B-9413-ABCC-7AA1C87B7C5C}"/>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3A0F5B3-8A76-715B-44E4-330A69968967}"/>
              </a:ext>
            </a:extLst>
          </p:cNvPr>
          <p:cNvSpPr txBox="1"/>
          <p:nvPr/>
        </p:nvSpPr>
        <p:spPr>
          <a:xfrm>
            <a:off x="449905" y="1582340"/>
            <a:ext cx="10515600" cy="4062651"/>
          </a:xfrm>
          <a:prstGeom prst="rect">
            <a:avLst/>
          </a:prstGeom>
          <a:noFill/>
        </p:spPr>
        <p:txBody>
          <a:bodyPr wrap="square">
            <a:spAutoFit/>
          </a:bodyPr>
          <a:lstStyle/>
          <a:p>
            <a:pPr>
              <a:buNone/>
            </a:pPr>
            <a:r>
              <a:rPr lang="en-GB" sz="2000" dirty="0"/>
              <a:t>Year 3 Statutory Guidance:</a:t>
            </a:r>
          </a:p>
          <a:p>
            <a:r>
              <a:rPr lang="en-GB" sz="2000" dirty="0"/>
              <a:t>Pupils develop the foundations for safe, healthy and respectful relationships, including:</a:t>
            </a:r>
          </a:p>
          <a:p>
            <a:pPr marL="28575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Different types of families and the importance of caring relationships.</a:t>
            </a:r>
          </a:p>
          <a:p>
            <a:pPr marL="285750" lvl="0" indent="-285750">
              <a:buFont typeface="Arial" panose="020B0604020202020204" pitchFamily="34" charset="0"/>
              <a:buChar char="•"/>
            </a:pPr>
            <a:r>
              <a:rPr lang="en-GB" sz="2000" dirty="0"/>
              <a:t>Characteristics of positive friendships, kindness, respect and inclusion.</a:t>
            </a:r>
          </a:p>
          <a:p>
            <a:pPr marL="285750" lvl="0" indent="-285750">
              <a:buFont typeface="Arial" panose="020B0604020202020204" pitchFamily="34" charset="0"/>
              <a:buChar char="•"/>
            </a:pPr>
            <a:r>
              <a:rPr lang="en-GB" sz="2000" dirty="0"/>
              <a:t>Managing emotions, disagreements and friendship difficulties.</a:t>
            </a:r>
          </a:p>
          <a:p>
            <a:pPr marL="285750" lvl="0" indent="-285750">
              <a:buFont typeface="Arial" panose="020B0604020202020204" pitchFamily="34" charset="0"/>
              <a:buChar char="•"/>
            </a:pPr>
            <a:r>
              <a:rPr lang="en-GB" sz="2000" dirty="0"/>
              <a:t>Recognising bullying and knowing how to seek help.</a:t>
            </a:r>
          </a:p>
          <a:p>
            <a:pPr marL="285750" lvl="0" indent="-285750">
              <a:buFont typeface="Arial" panose="020B0604020202020204" pitchFamily="34" charset="0"/>
              <a:buChar char="•"/>
            </a:pPr>
            <a:r>
              <a:rPr lang="en-GB" sz="2000" dirty="0"/>
              <a:t>Personal boundaries, privacy and respecting the boundaries of others.</a:t>
            </a:r>
          </a:p>
          <a:p>
            <a:pPr marL="285750" lvl="0" indent="-285750">
              <a:buFont typeface="Arial" panose="020B0604020202020204" pitchFamily="34" charset="0"/>
              <a:buChar char="•"/>
            </a:pPr>
            <a:r>
              <a:rPr lang="en-GB" sz="2000" dirty="0"/>
              <a:t>Understanding that their body belongs to them and identifying trusted adults.</a:t>
            </a:r>
          </a:p>
          <a:p>
            <a:pPr marL="285750" lvl="0" indent="-285750">
              <a:buFont typeface="Arial" panose="020B0604020202020204" pitchFamily="34" charset="0"/>
              <a:buChar char="•"/>
            </a:pPr>
            <a:r>
              <a:rPr lang="en-GB" sz="2000" dirty="0"/>
              <a:t>Recognising and reporting situations that make them feel unsafe.</a:t>
            </a:r>
          </a:p>
          <a:p>
            <a:pPr marL="285750" lvl="0" indent="-285750">
              <a:buFont typeface="Arial" panose="020B0604020202020204" pitchFamily="34" charset="0"/>
              <a:buChar char="•"/>
            </a:pPr>
            <a:r>
              <a:rPr lang="en-GB" sz="2000" dirty="0"/>
              <a:t>Developing emotional vocabulary and strategies for supporting wellbeing.</a:t>
            </a:r>
          </a:p>
          <a:p>
            <a:pPr marL="285750" lvl="0" indent="-285750">
              <a:buFont typeface="Arial" panose="020B0604020202020204" pitchFamily="34" charset="0"/>
              <a:buChar char="•"/>
            </a:pPr>
            <a:r>
              <a:rPr lang="en-GB" sz="2000" dirty="0"/>
              <a:t>Healthy lifestyles, including physical activity, sleep, nutrition and personal hygiene.</a:t>
            </a:r>
          </a:p>
          <a:p>
            <a:pPr>
              <a:buNone/>
            </a:pPr>
            <a:endParaRPr lang="en-GB" dirty="0"/>
          </a:p>
        </p:txBody>
      </p:sp>
    </p:spTree>
    <p:extLst>
      <p:ext uri="{BB962C8B-B14F-4D97-AF65-F5344CB8AC3E}">
        <p14:creationId xmlns:p14="http://schemas.microsoft.com/office/powerpoint/2010/main" val="4292044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93C99-0B26-AFF6-8069-000F358B3C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35962C-936C-8B85-E99F-EC7C55B67203}"/>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15AFD47E-834C-0EB6-68A2-081C25036709}"/>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A0DA875-67CB-E0B8-C689-E62AE3D89D27}"/>
              </a:ext>
            </a:extLst>
          </p:cNvPr>
          <p:cNvSpPr txBox="1"/>
          <p:nvPr/>
        </p:nvSpPr>
        <p:spPr>
          <a:xfrm>
            <a:off x="449905" y="1582340"/>
            <a:ext cx="10515600" cy="4678204"/>
          </a:xfrm>
          <a:prstGeom prst="rect">
            <a:avLst/>
          </a:prstGeom>
          <a:noFill/>
        </p:spPr>
        <p:txBody>
          <a:bodyPr wrap="square">
            <a:spAutoFit/>
          </a:bodyPr>
          <a:lstStyle/>
          <a:p>
            <a:pPr>
              <a:buNone/>
            </a:pPr>
            <a:r>
              <a:rPr lang="en-GB" sz="2000" dirty="0"/>
              <a:t>Year 4 Statutory Guidance:</a:t>
            </a:r>
          </a:p>
          <a:p>
            <a:pPr>
              <a:buNone/>
            </a:pPr>
            <a:endParaRPr lang="en-GB" sz="2000" dirty="0"/>
          </a:p>
          <a:p>
            <a:r>
              <a:rPr lang="en-GB" sz="2000" dirty="0"/>
              <a:t>Pupils build on these foundations by developing their understanding of:</a:t>
            </a:r>
          </a:p>
          <a:p>
            <a:pPr marL="342900" indent="-342900">
              <a:buFont typeface="Arial" panose="020B0604020202020204" pitchFamily="34" charset="0"/>
              <a:buChar char="•"/>
            </a:pPr>
            <a:endParaRPr lang="en-GB" sz="2000" dirty="0"/>
          </a:p>
          <a:p>
            <a:pPr marL="342900" lvl="0" indent="-342900">
              <a:buFont typeface="Arial" panose="020B0604020202020204" pitchFamily="34" charset="0"/>
              <a:buChar char="•"/>
            </a:pPr>
            <a:r>
              <a:rPr lang="en-GB" sz="2000" dirty="0"/>
              <a:t>Respectful relationships, communication and managing conflict.</a:t>
            </a:r>
          </a:p>
          <a:p>
            <a:pPr marL="342900" lvl="0" indent="-342900">
              <a:buFont typeface="Arial" panose="020B0604020202020204" pitchFamily="34" charset="0"/>
              <a:buChar char="•"/>
            </a:pPr>
            <a:r>
              <a:rPr lang="en-GB" sz="2000" dirty="0"/>
              <a:t>Different families, identities and experiences, promoting </a:t>
            </a:r>
            <a:r>
              <a:rPr lang="en-GB" sz="2000" b="1" dirty="0"/>
              <a:t>equality, diversity and belonging</a:t>
            </a:r>
            <a:r>
              <a:rPr lang="en-GB" sz="2000" dirty="0"/>
              <a:t>.</a:t>
            </a:r>
          </a:p>
          <a:p>
            <a:pPr marL="342900" lvl="0" indent="-342900">
              <a:buFont typeface="Arial" panose="020B0604020202020204" pitchFamily="34" charset="0"/>
              <a:buChar char="•"/>
            </a:pPr>
            <a:r>
              <a:rPr lang="en-GB" sz="2000" dirty="0"/>
              <a:t>Stereotypes, discrimination and how these can affect others.</a:t>
            </a:r>
          </a:p>
          <a:p>
            <a:pPr marL="342900" lvl="0" indent="-342900">
              <a:buFont typeface="Arial" panose="020B0604020202020204" pitchFamily="34" charset="0"/>
              <a:buChar char="•"/>
            </a:pPr>
            <a:r>
              <a:rPr lang="en-GB" sz="2000" dirty="0"/>
              <a:t>Online relationships, privacy, personal information and respectful online behaviour.</a:t>
            </a:r>
          </a:p>
          <a:p>
            <a:pPr marL="342900" lvl="0" indent="-342900">
              <a:buFont typeface="Arial" panose="020B0604020202020204" pitchFamily="34" charset="0"/>
              <a:buChar char="•"/>
            </a:pPr>
            <a:r>
              <a:rPr lang="en-GB" sz="2000" dirty="0"/>
              <a:t>Recognising unsafe or inappropriate behaviour and knowing how to report concerns.</a:t>
            </a:r>
          </a:p>
          <a:p>
            <a:pPr marL="342900" lvl="0" indent="-342900">
              <a:buFont typeface="Arial" panose="020B0604020202020204" pitchFamily="34" charset="0"/>
              <a:buChar char="•"/>
            </a:pPr>
            <a:r>
              <a:rPr lang="en-GB" sz="2000" dirty="0"/>
              <a:t>Mental wellbeing, loneliness, bullying and where to seek support.</a:t>
            </a:r>
          </a:p>
          <a:p>
            <a:pPr marL="342900" lvl="0" indent="-342900">
              <a:buFont typeface="Arial" panose="020B0604020202020204" pitchFamily="34" charset="0"/>
              <a:buChar char="•"/>
            </a:pPr>
            <a:r>
              <a:rPr lang="en-GB" sz="2000" dirty="0"/>
              <a:t>Healthy eating, physical activity, sleep and personal health.</a:t>
            </a:r>
          </a:p>
          <a:p>
            <a:pPr marL="342900" lvl="0" indent="-342900">
              <a:buFont typeface="Arial" panose="020B0604020202020204" pitchFamily="34" charset="0"/>
              <a:buChar char="•"/>
            </a:pPr>
            <a:r>
              <a:rPr lang="en-GB" sz="2000" dirty="0"/>
              <a:t>Personal safety, including recognising hazards and reducing risk.</a:t>
            </a:r>
          </a:p>
          <a:p>
            <a:pPr marL="342900" lvl="0" indent="-342900">
              <a:buFont typeface="Arial" panose="020B0604020202020204" pitchFamily="34" charset="0"/>
              <a:buChar char="•"/>
            </a:pPr>
            <a:r>
              <a:rPr lang="en-GB" sz="2000" dirty="0"/>
              <a:t>Basic first aid and how to make an effective emergency call.</a:t>
            </a:r>
          </a:p>
          <a:p>
            <a:pPr>
              <a:buNone/>
            </a:pPr>
            <a:endParaRPr lang="en-GB" sz="2000" dirty="0"/>
          </a:p>
          <a:p>
            <a:pPr>
              <a:buNone/>
            </a:pPr>
            <a:endParaRPr lang="en-GB" dirty="0"/>
          </a:p>
        </p:txBody>
      </p:sp>
    </p:spTree>
    <p:extLst>
      <p:ext uri="{BB962C8B-B14F-4D97-AF65-F5344CB8AC3E}">
        <p14:creationId xmlns:p14="http://schemas.microsoft.com/office/powerpoint/2010/main" val="2745420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1DB91-C061-18E2-229C-F0813921DA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A00D2B-2096-E266-F57C-B6D515AA8355}"/>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803AC1FA-9266-930B-2EC7-FBE46FC969EA}"/>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EFA805C9-4C88-501D-F7E5-EF9E65FC07BC}"/>
              </a:ext>
            </a:extLst>
          </p:cNvPr>
          <p:cNvSpPr txBox="1"/>
          <p:nvPr/>
        </p:nvSpPr>
        <p:spPr>
          <a:xfrm>
            <a:off x="449905" y="1582340"/>
            <a:ext cx="10515600" cy="5293757"/>
          </a:xfrm>
          <a:prstGeom prst="rect">
            <a:avLst/>
          </a:prstGeom>
          <a:noFill/>
        </p:spPr>
        <p:txBody>
          <a:bodyPr wrap="square">
            <a:spAutoFit/>
          </a:bodyPr>
          <a:lstStyle/>
          <a:p>
            <a:pPr>
              <a:buNone/>
            </a:pPr>
            <a:r>
              <a:rPr lang="en-GB" sz="2000" dirty="0"/>
              <a:t>Year 5 Statutory Guidance:</a:t>
            </a:r>
          </a:p>
          <a:p>
            <a:pPr>
              <a:buNone/>
            </a:pPr>
            <a:endParaRPr lang="en-GB" sz="2000" dirty="0"/>
          </a:p>
          <a:p>
            <a:r>
              <a:rPr lang="en-GB" sz="2000" dirty="0"/>
              <a:t>Pupils develop greater knowledge and independence in preparation for adolescence, including:</a:t>
            </a:r>
          </a:p>
          <a:p>
            <a:pPr marL="342900" indent="-342900">
              <a:buFont typeface="Arial" panose="020B0604020202020204" pitchFamily="34" charset="0"/>
              <a:buChar char="•"/>
            </a:pPr>
            <a:endParaRPr lang="en-GB" sz="2000" dirty="0"/>
          </a:p>
          <a:p>
            <a:pPr marL="342900" lvl="0" indent="-342900">
              <a:buFont typeface="Arial" panose="020B0604020202020204" pitchFamily="34" charset="0"/>
              <a:buChar char="•"/>
            </a:pPr>
            <a:r>
              <a:rPr lang="en-GB" sz="2000" dirty="0"/>
              <a:t>Healthy friendships, relationships, boundaries and respectful communication.</a:t>
            </a:r>
          </a:p>
          <a:p>
            <a:pPr marL="342900" lvl="0" indent="-342900">
              <a:buFont typeface="Arial" panose="020B0604020202020204" pitchFamily="34" charset="0"/>
              <a:buChar char="•"/>
            </a:pPr>
            <a:r>
              <a:rPr lang="en-GB" sz="2000" dirty="0"/>
              <a:t>Recognising pressure, controlling behaviour and situations that may be unsafe.</a:t>
            </a:r>
          </a:p>
          <a:p>
            <a:pPr marL="342900" lvl="0" indent="-342900">
              <a:buFont typeface="Arial" panose="020B0604020202020204" pitchFamily="34" charset="0"/>
              <a:buChar char="•"/>
            </a:pPr>
            <a:r>
              <a:rPr lang="en-GB" sz="2000" dirty="0"/>
              <a:t>Online safety, harmful content, privacy, sharing information and seeking help.</a:t>
            </a:r>
          </a:p>
          <a:p>
            <a:pPr marL="342900" lvl="0" indent="-342900">
              <a:buFont typeface="Arial" panose="020B0604020202020204" pitchFamily="34" charset="0"/>
              <a:buChar char="•"/>
            </a:pPr>
            <a:r>
              <a:rPr lang="en-GB" sz="2000" dirty="0"/>
              <a:t>Developing resilience, self-worth, emotional awareness and positive mental health.</a:t>
            </a:r>
          </a:p>
          <a:p>
            <a:pPr marL="342900" lvl="0" indent="-342900">
              <a:buFont typeface="Arial" panose="020B0604020202020204" pitchFamily="34" charset="0"/>
              <a:buChar char="•"/>
            </a:pPr>
            <a:r>
              <a:rPr lang="en-GB" sz="2000" dirty="0"/>
              <a:t>The physical and emotional changes associated with </a:t>
            </a:r>
            <a:r>
              <a:rPr lang="en-GB" sz="2000" b="1" dirty="0"/>
              <a:t>puberty and growing up</a:t>
            </a:r>
            <a:r>
              <a:rPr lang="en-GB" sz="2000" dirty="0"/>
              <a:t>.</a:t>
            </a:r>
          </a:p>
          <a:p>
            <a:pPr marL="342900" lvl="0" indent="-342900">
              <a:buFont typeface="Arial" panose="020B0604020202020204" pitchFamily="34" charset="0"/>
              <a:buChar char="•"/>
            </a:pPr>
            <a:r>
              <a:rPr lang="en-GB" sz="2000" dirty="0"/>
              <a:t>The menstrual cycle and understanding menstruation in an inclusive and sensitive way.</a:t>
            </a:r>
          </a:p>
          <a:p>
            <a:pPr marL="342900" lvl="0" indent="-342900">
              <a:buFont typeface="Arial" panose="020B0604020202020204" pitchFamily="34" charset="0"/>
              <a:buChar char="•"/>
            </a:pPr>
            <a:r>
              <a:rPr lang="en-GB" sz="2000" dirty="0"/>
              <a:t>Correct terminology for body parts and understanding privacy and personal boundaries.</a:t>
            </a:r>
          </a:p>
          <a:p>
            <a:pPr marL="342900" lvl="0" indent="-342900">
              <a:buFont typeface="Arial" panose="020B0604020202020204" pitchFamily="34" charset="0"/>
              <a:buChar char="•"/>
            </a:pPr>
            <a:r>
              <a:rPr lang="en-GB" sz="2000" dirty="0"/>
              <a:t>Making informed choices about health, nutrition, physical activity and sleep.</a:t>
            </a:r>
          </a:p>
          <a:p>
            <a:pPr marL="342900" lvl="0" indent="-342900">
              <a:buFont typeface="Arial" panose="020B0604020202020204" pitchFamily="34" charset="0"/>
              <a:buChar char="•"/>
            </a:pPr>
            <a:r>
              <a:rPr lang="en-GB" sz="2000" dirty="0"/>
              <a:t>Understanding the risks associated with harmful substances and making safe choices.</a:t>
            </a:r>
          </a:p>
          <a:p>
            <a:pPr marL="342900" lvl="0" indent="-342900">
              <a:buFont typeface="Arial" panose="020B0604020202020204" pitchFamily="34" charset="0"/>
              <a:buChar char="•"/>
            </a:pPr>
            <a:r>
              <a:rPr lang="en-GB" sz="2000" dirty="0"/>
              <a:t>Recognising risks in everyday life, including around roads, railways and water.</a:t>
            </a:r>
          </a:p>
          <a:p>
            <a:pPr>
              <a:buNone/>
            </a:pPr>
            <a:endParaRPr lang="en-GB" sz="2000" dirty="0"/>
          </a:p>
          <a:p>
            <a:pPr>
              <a:buNone/>
            </a:pPr>
            <a:endParaRPr lang="en-GB" dirty="0"/>
          </a:p>
        </p:txBody>
      </p:sp>
    </p:spTree>
    <p:extLst>
      <p:ext uri="{BB962C8B-B14F-4D97-AF65-F5344CB8AC3E}">
        <p14:creationId xmlns:p14="http://schemas.microsoft.com/office/powerpoint/2010/main" val="2390435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B6150-9519-6BAD-F9F4-CD7F612FB0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2998B8-07DE-6128-DF8B-B31BA5C9708C}"/>
              </a:ext>
            </a:extLst>
          </p:cNvPr>
          <p:cNvSpPr>
            <a:spLocks noGrp="1"/>
          </p:cNvSpPr>
          <p:nvPr>
            <p:ph type="title"/>
          </p:nvPr>
        </p:nvSpPr>
        <p:spPr/>
        <p:txBody>
          <a:bodyPr/>
          <a:lstStyle/>
          <a:p>
            <a:r>
              <a:rPr lang="en-GB" dirty="0"/>
              <a:t>RSHE</a:t>
            </a:r>
          </a:p>
        </p:txBody>
      </p:sp>
      <p:pic>
        <p:nvPicPr>
          <p:cNvPr id="4" name="Picture 3" descr="Logo">
            <a:extLst>
              <a:ext uri="{FF2B5EF4-FFF2-40B4-BE49-F238E27FC236}">
                <a16:creationId xmlns:a16="http://schemas.microsoft.com/office/drawing/2014/main" id="{74D5AFC0-46D4-E20B-F614-225AC47D6C0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FAE0E7B2-6DB5-8B74-9DD0-F7C06AD8A223}"/>
              </a:ext>
            </a:extLst>
          </p:cNvPr>
          <p:cNvSpPr txBox="1"/>
          <p:nvPr/>
        </p:nvSpPr>
        <p:spPr>
          <a:xfrm>
            <a:off x="449905" y="1582340"/>
            <a:ext cx="10515600" cy="5663089"/>
          </a:xfrm>
          <a:prstGeom prst="rect">
            <a:avLst/>
          </a:prstGeom>
          <a:noFill/>
        </p:spPr>
        <p:txBody>
          <a:bodyPr wrap="square">
            <a:spAutoFit/>
          </a:bodyPr>
          <a:lstStyle/>
          <a:p>
            <a:pPr>
              <a:buNone/>
            </a:pPr>
            <a:r>
              <a:rPr lang="en-GB" dirty="0"/>
              <a:t>Year 6 Statutory Guidance:</a:t>
            </a:r>
          </a:p>
          <a:p>
            <a:pPr>
              <a:buNone/>
            </a:pPr>
            <a:endParaRPr lang="en-GB" dirty="0"/>
          </a:p>
          <a:p>
            <a:r>
              <a:rPr lang="en-GB" dirty="0"/>
              <a:t>Pupils consolidate and apply their learning as they prepare for secondary school, including:</a:t>
            </a:r>
          </a:p>
          <a:p>
            <a:pPr marL="285750" lvl="0" indent="-285750">
              <a:buFont typeface="Arial" panose="020B0604020202020204" pitchFamily="34" charset="0"/>
              <a:buChar char="•"/>
            </a:pPr>
            <a:r>
              <a:rPr lang="en-GB" dirty="0"/>
              <a:t>Maintaining positive and respectful relationships and managing more complex friendship situations.</a:t>
            </a:r>
          </a:p>
          <a:p>
            <a:pPr marL="285750" lvl="0" indent="-285750">
              <a:buFont typeface="Arial" panose="020B0604020202020204" pitchFamily="34" charset="0"/>
              <a:buChar char="•"/>
            </a:pPr>
            <a:r>
              <a:rPr lang="en-GB" dirty="0"/>
              <a:t>Understanding consent, personal boundaries and the importance of respecting others' choices.</a:t>
            </a:r>
          </a:p>
          <a:p>
            <a:pPr marL="285750" lvl="0" indent="-285750">
              <a:buFont typeface="Arial" panose="020B0604020202020204" pitchFamily="34" charset="0"/>
              <a:buChar char="•"/>
            </a:pPr>
            <a:r>
              <a:rPr lang="en-GB" dirty="0"/>
              <a:t>Recognising harmful, abusive or exploitative behaviour and knowing how to seek help.</a:t>
            </a:r>
          </a:p>
          <a:p>
            <a:pPr marL="285750" lvl="0" indent="-285750">
              <a:buFont typeface="Arial" panose="020B0604020202020204" pitchFamily="34" charset="0"/>
              <a:buChar char="•"/>
            </a:pPr>
            <a:r>
              <a:rPr lang="en-GB" dirty="0"/>
              <a:t>Developing confidence in responding to peer pressure and making safe decisions.</a:t>
            </a:r>
          </a:p>
          <a:p>
            <a:pPr marL="285750" lvl="0" indent="-285750">
              <a:buFont typeface="Arial" panose="020B0604020202020204" pitchFamily="34" charset="0"/>
              <a:buChar char="•"/>
            </a:pPr>
            <a:r>
              <a:rPr lang="en-GB" dirty="0"/>
              <a:t>Online relationships, age restrictions, privacy, harmful content, scams and reporting concerns.</a:t>
            </a:r>
          </a:p>
          <a:p>
            <a:pPr marL="285750" lvl="0" indent="-285750">
              <a:buFont typeface="Arial" panose="020B0604020202020204" pitchFamily="34" charset="0"/>
              <a:buChar char="•"/>
            </a:pPr>
            <a:r>
              <a:rPr lang="en-GB" dirty="0"/>
              <a:t>Understanding how online behaviour can affect wellbeing and relationships.</a:t>
            </a:r>
          </a:p>
          <a:p>
            <a:pPr marL="285750" lvl="0" indent="-285750">
              <a:buFont typeface="Arial" panose="020B0604020202020204" pitchFamily="34" charset="0"/>
              <a:buChar char="•"/>
            </a:pPr>
            <a:r>
              <a:rPr lang="en-GB" dirty="0"/>
              <a:t>Developing emotional resilience and knowing when and how to seek support for mental wellbeing.</a:t>
            </a:r>
          </a:p>
          <a:p>
            <a:pPr marL="285750" lvl="0" indent="-285750">
              <a:buFont typeface="Arial" panose="020B0604020202020204" pitchFamily="34" charset="0"/>
              <a:buChar char="•"/>
            </a:pPr>
            <a:r>
              <a:rPr lang="en-GB" dirty="0"/>
              <a:t>Understanding the changes of </a:t>
            </a:r>
            <a:r>
              <a:rPr lang="en-GB" b="1" dirty="0"/>
              <a:t>puberty and adolescence</a:t>
            </a:r>
            <a:r>
              <a:rPr lang="en-GB" dirty="0"/>
              <a:t>, including physical and emotional changes.</a:t>
            </a:r>
          </a:p>
          <a:p>
            <a:pPr marL="285750" lvl="0" indent="-285750">
              <a:buFont typeface="Arial" panose="020B0604020202020204" pitchFamily="34" charset="0"/>
              <a:buChar char="•"/>
            </a:pPr>
            <a:r>
              <a:rPr lang="en-GB" dirty="0"/>
              <a:t>Understanding the human lifecycle, reproduction and conception in line with the statutory Science curriculum.</a:t>
            </a:r>
          </a:p>
          <a:p>
            <a:pPr marL="285750" lvl="0" indent="-285750">
              <a:buFont typeface="Arial" panose="020B0604020202020204" pitchFamily="34" charset="0"/>
              <a:buChar char="•"/>
            </a:pPr>
            <a:r>
              <a:rPr lang="en-GB" dirty="0"/>
              <a:t>Developing knowledge of personal safety, including recognising and responding to risks in increasingly independent situations.</a:t>
            </a:r>
          </a:p>
          <a:p>
            <a:pPr marL="285750" lvl="0" indent="-285750">
              <a:buFont typeface="Arial" panose="020B0604020202020204" pitchFamily="34" charset="0"/>
              <a:buChar char="•"/>
            </a:pPr>
            <a:r>
              <a:rPr lang="en-GB" dirty="0"/>
              <a:t>Basic first aid and responding appropriately to emergencies.</a:t>
            </a:r>
          </a:p>
          <a:p>
            <a:pPr marL="285750" lvl="0" indent="-285750">
              <a:buFont typeface="Arial" panose="020B0604020202020204" pitchFamily="34" charset="0"/>
              <a:buChar char="•"/>
            </a:pPr>
            <a:r>
              <a:rPr lang="en-GB" dirty="0"/>
              <a:t>Developing financial awareness, responsible decision-making and preparation for increased independence.</a:t>
            </a:r>
          </a:p>
          <a:p>
            <a:pPr>
              <a:buNone/>
            </a:pPr>
            <a:endParaRPr lang="en-GB" sz="2000" dirty="0"/>
          </a:p>
          <a:p>
            <a:pPr>
              <a:buNone/>
            </a:pPr>
            <a:endParaRPr lang="en-GB" dirty="0"/>
          </a:p>
        </p:txBody>
      </p:sp>
    </p:spTree>
    <p:extLst>
      <p:ext uri="{BB962C8B-B14F-4D97-AF65-F5344CB8AC3E}">
        <p14:creationId xmlns:p14="http://schemas.microsoft.com/office/powerpoint/2010/main" val="31633322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880054"/>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our bespoke AED curriculum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5" name="Picture 4">
            <a:extLst>
              <a:ext uri="{FF2B5EF4-FFF2-40B4-BE49-F238E27FC236}">
                <a16:creationId xmlns:a16="http://schemas.microsoft.com/office/drawing/2014/main" id="{F56D6FC5-B2CD-FA34-583F-A63402506550}"/>
              </a:ext>
            </a:extLst>
          </p:cNvPr>
          <p:cNvPicPr>
            <a:picLocks noChangeAspect="1"/>
          </p:cNvPicPr>
          <p:nvPr/>
        </p:nvPicPr>
        <p:blipFill>
          <a:blip r:embed="rId3"/>
          <a:stretch>
            <a:fillRect/>
          </a:stretch>
        </p:blipFill>
        <p:spPr>
          <a:xfrm>
            <a:off x="4662460" y="605781"/>
            <a:ext cx="4199437" cy="4620638"/>
          </a:xfrm>
          <a:prstGeom prst="rect">
            <a:avLst/>
          </a:prstGeom>
        </p:spPr>
      </p:pic>
      <p:pic>
        <p:nvPicPr>
          <p:cNvPr id="12" name="Picture 11">
            <a:extLst>
              <a:ext uri="{FF2B5EF4-FFF2-40B4-BE49-F238E27FC236}">
                <a16:creationId xmlns:a16="http://schemas.microsoft.com/office/drawing/2014/main" id="{1401A543-6EA9-7C31-989E-ABA093588BDE}"/>
              </a:ext>
            </a:extLst>
          </p:cNvPr>
          <p:cNvPicPr>
            <a:picLocks noChangeAspect="1"/>
          </p:cNvPicPr>
          <p:nvPr/>
        </p:nvPicPr>
        <p:blipFill>
          <a:blip r:embed="rId4"/>
          <a:stretch>
            <a:fillRect/>
          </a:stretch>
        </p:blipFill>
        <p:spPr>
          <a:xfrm>
            <a:off x="6654327" y="2678552"/>
            <a:ext cx="4882677" cy="3404546"/>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157053"/>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a:t>
            </a:r>
            <a:r>
              <a:rPr lang="en-US" sz="2000" dirty="0" err="1"/>
              <a:t>organiser</a:t>
            </a:r>
            <a:r>
              <a:rPr lang="en-US" sz="2000" dirty="0"/>
              <a:t>.</a:t>
            </a:r>
          </a:p>
        </p:txBody>
      </p:sp>
      <p:pic>
        <p:nvPicPr>
          <p:cNvPr id="7" name="Picture 6">
            <a:extLst>
              <a:ext uri="{FF2B5EF4-FFF2-40B4-BE49-F238E27FC236}">
                <a16:creationId xmlns:a16="http://schemas.microsoft.com/office/drawing/2014/main" id="{B5761913-D4A4-983A-1E7D-77212D3837B6}"/>
              </a:ext>
            </a:extLst>
          </p:cNvPr>
          <p:cNvPicPr>
            <a:picLocks noChangeAspect="1"/>
          </p:cNvPicPr>
          <p:nvPr/>
        </p:nvPicPr>
        <p:blipFill>
          <a:blip r:embed="rId3"/>
          <a:stretch>
            <a:fillRect/>
          </a:stretch>
        </p:blipFill>
        <p:spPr>
          <a:xfrm>
            <a:off x="5290058" y="2253777"/>
            <a:ext cx="6296152" cy="2717057"/>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89" y="1461731"/>
            <a:ext cx="10515599" cy="5216813"/>
          </a:xfrm>
          <a:prstGeom prst="rect">
            <a:avLst/>
          </a:prstGeom>
          <a:noFill/>
        </p:spPr>
        <p:txBody>
          <a:bodyPr wrap="square">
            <a:spAutoFit/>
          </a:bodyPr>
          <a:lstStyle/>
          <a:p>
            <a:r>
              <a:rPr lang="en-GB" sz="1600" dirty="0"/>
              <a:t>Assessment in KS2 PSHE and RSE is an ongoing process that helps teachers identify pupils’ knowledge, understanding and development of personal, social, health and relationship skills. Through questioning, discussion, observation, pupil reflection and practical activities, teachers gather evidence of learning and adapt teaching to meet pupils’ needs.</a:t>
            </a:r>
          </a:p>
          <a:p>
            <a:r>
              <a:rPr lang="en-GB" sz="1600" dirty="0"/>
              <a:t>The Kapow PSHE and RSE scheme supports assessment through end-of-unit assessment quizzes, which provide a structured opportunity to check pupils’ knowledge and understanding of key concepts, vocabulary and learning. These quizzes help teachers identify strengths, misconceptions and gaps in knowledge, enabling areas to be revisited or consolidated where necessary.</a:t>
            </a:r>
          </a:p>
          <a:p>
            <a:r>
              <a:rPr lang="en-GB" sz="1600" dirty="0"/>
              <a:t>Kapow quizzes are used alongside teacher assessment, questioning, pupil voice, self-assessment and evidence in books or floor books to build a clear picture of pupils’ progress. Assessment considers pupils’ ability to recall and apply knowledge, communicate their ideas, recognise risks, make safe and responsible choices, develop positive relationships and reflect on their own wellbeing and personal development.</a:t>
            </a:r>
          </a:p>
          <a:p>
            <a:r>
              <a:rPr lang="en-GB" sz="1600" dirty="0"/>
              <a:t>Our bespoke Aspiration, Equality and Diversity (AED) curriculum also provides opportunities to assess pupils’ understanding of equality, diversity, inclusion, aspirations and belonging, including their ability to recognise and respect different experiences and perspectives.</a:t>
            </a:r>
          </a:p>
          <a:p>
            <a:r>
              <a:rPr lang="en-GB" sz="1600" dirty="0"/>
              <a:t>Teachers use assessment information, including outcomes from Kapow assessment quizzes, to provide appropriate support and challenge and to inform future planning. This ensures that pupils make progress from their individual starting points and that key knowledge is revisited and secured.</a:t>
            </a:r>
          </a:p>
          <a:p>
            <a:r>
              <a:rPr lang="en-GB" sz="1600" dirty="0"/>
              <a:t>Assessment in PSHE and RSE is primarily used to support learning and personal development, ensuring that pupils develop the knowledge, skills, confidence and resilience needed to make informed choices, keep themselves safe, build positive relationships and develop a strong sense of belonging.</a:t>
            </a:r>
          </a:p>
          <a:p>
            <a:endParaRPr lang="en-GB" sz="1300" dirty="0"/>
          </a:p>
        </p:txBody>
      </p:sp>
    </p:spTree>
    <p:extLst>
      <p:ext uri="{BB962C8B-B14F-4D97-AF65-F5344CB8AC3E}">
        <p14:creationId xmlns:p14="http://schemas.microsoft.com/office/powerpoint/2010/main" val="1489407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a:xfrm>
            <a:off x="838200" y="1825625"/>
            <a:ext cx="10515600" cy="4127703"/>
          </a:xfrm>
        </p:spPr>
        <p:txBody>
          <a:bodyPr>
            <a:normAutofit fontScale="55000" lnSpcReduction="20000"/>
          </a:bodyPr>
          <a:lstStyle/>
          <a:p>
            <a:pPr marL="0" indent="0">
              <a:buNone/>
            </a:pPr>
            <a:r>
              <a:rPr lang="en-GB" sz="2900" dirty="0"/>
              <a:t>• Learning walks and lesson observations.</a:t>
            </a:r>
          </a:p>
          <a:p>
            <a:pPr marL="0" indent="0">
              <a:buNone/>
            </a:pPr>
            <a:r>
              <a:rPr lang="en-GB" sz="2900" dirty="0"/>
              <a:t>• Pupil voice interviews and surveys.</a:t>
            </a:r>
          </a:p>
          <a:p>
            <a:pPr marL="0" indent="0">
              <a:buNone/>
            </a:pPr>
            <a:r>
              <a:rPr lang="en-GB" sz="2900" dirty="0"/>
              <a:t>• Work scrutiny of PSHE and RSE books, floor books and pupil outcomes.</a:t>
            </a:r>
          </a:p>
          <a:p>
            <a:pPr marL="0" indent="0">
              <a:buNone/>
            </a:pPr>
            <a:r>
              <a:rPr lang="en-GB" sz="2900" dirty="0"/>
              <a:t>• Analysis of assessment information, including Kapow end-of-unit assessment quizzes.</a:t>
            </a:r>
          </a:p>
          <a:p>
            <a:pPr marL="0" indent="0">
              <a:buNone/>
            </a:pPr>
            <a:r>
              <a:rPr lang="en-GB" sz="2900" dirty="0"/>
              <a:t>• Review of curriculum coverage and progression across PSHE and RSE.</a:t>
            </a:r>
          </a:p>
          <a:p>
            <a:pPr marL="0" indent="0">
              <a:buNone/>
            </a:pPr>
            <a:r>
              <a:rPr lang="en-GB" sz="2900" dirty="0"/>
              <a:t>• Scrutiny of teacher planning and implementation of the tailored Kapow PSHE and RSE curriculum.</a:t>
            </a:r>
          </a:p>
          <a:p>
            <a:pPr marL="0" indent="0">
              <a:buNone/>
            </a:pPr>
            <a:r>
              <a:rPr lang="en-GB" sz="2900" dirty="0"/>
              <a:t>• Monitoring of the bespoke Aspiration, Equality and Diversity (AED) curriculum and its impact on pupils' understanding of equality, diversity, aspirations and belonging.</a:t>
            </a:r>
          </a:p>
          <a:p>
            <a:pPr marL="0" indent="0">
              <a:buNone/>
            </a:pPr>
            <a:r>
              <a:rPr lang="en-GB" sz="2900" dirty="0"/>
              <a:t>• Monitoring of statutory Relationships Education and Health Education provision.</a:t>
            </a:r>
          </a:p>
          <a:p>
            <a:pPr marL="0" indent="0">
              <a:buNone/>
            </a:pPr>
            <a:r>
              <a:rPr lang="en-GB" sz="2900" dirty="0"/>
              <a:t>• Monitoring of safeguarding, personal safety, online safety and protective behaviours within the curriculum.</a:t>
            </a:r>
          </a:p>
          <a:p>
            <a:pPr marL="0" indent="0">
              <a:buNone/>
            </a:pPr>
            <a:r>
              <a:rPr lang="en-GB" sz="2900" dirty="0"/>
              <a:t>• Staff voice and confidence surveys.</a:t>
            </a:r>
          </a:p>
          <a:p>
            <a:pPr marL="0" indent="0">
              <a:buNone/>
            </a:pPr>
            <a:r>
              <a:rPr lang="en-GB" sz="2900" dirty="0"/>
              <a:t>• Monitoring of SEND adaptations and accessibility within PSHE and RSE lessons.</a:t>
            </a:r>
          </a:p>
          <a:p>
            <a:pPr marL="0" indent="0">
              <a:buNone/>
            </a:pPr>
            <a:r>
              <a:rPr lang="en-GB" sz="2900" dirty="0"/>
              <a:t>• Evaluation of resources, enrichment opportunities and links with wider school life.</a:t>
            </a:r>
          </a:p>
          <a:p>
            <a:pPr marL="0" indent="0">
              <a:buNone/>
            </a:pPr>
            <a:r>
              <a:rPr lang="en-GB" sz="2900" dirty="0"/>
              <a:t>• Reporting findings and identifying strengths and areas for development with senior leaders and governors.</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Safeguarding</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normAutofit fontScale="92500"/>
          </a:bodyPr>
          <a:lstStyle/>
          <a:p>
            <a:pPr marL="0" indent="0">
              <a:buNone/>
            </a:pPr>
            <a:r>
              <a:rPr lang="en-GB" sz="2400" dirty="0"/>
              <a:t>Our PSHE and RSE curriculum plays a vital role in promoting safeguarding, personal safety and a sense of belonging for all pupils. Through carefully planned units such as My Healthy Self, Connecting with Others, The Online World, Growing Up, Staying Safe and Sex Education, pupils develop the knowledge, skills and confidence needed to make safe choices, build healthy relationships, manage risk and seek help when needed. Learning about online communication, digital literacy and the influence of online content helps children recognise and respond to online risks, whilst units focusing on rights, responsibilities, equality and diversity encourage respect for others, challenge stereotypes and promote inclusion. This supports the British Values by fostering critical independent thinking, resilience, mutual respect and an understanding of life in modern Britain. Alongside this, our bespoke Aspiration, Equality and Diversity (AED) curriculum further strengthens safeguarding by empowering pupils to value diversity, celebrate differences, develop a strong sense of belonging and understand their rights and responsibilities within society.</a:t>
            </a:r>
          </a:p>
        </p:txBody>
      </p:sp>
    </p:spTree>
    <p:extLst>
      <p:ext uri="{BB962C8B-B14F-4D97-AF65-F5344CB8AC3E}">
        <p14:creationId xmlns:p14="http://schemas.microsoft.com/office/powerpoint/2010/main" val="28941351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D4323-5861-8952-A754-9010D24C08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975D8A-CA59-9CCD-FE31-8E60A34C72A1}"/>
              </a:ext>
            </a:extLst>
          </p:cNvPr>
          <p:cNvSpPr>
            <a:spLocks noGrp="1"/>
          </p:cNvSpPr>
          <p:nvPr>
            <p:ph type="title"/>
          </p:nvPr>
        </p:nvSpPr>
        <p:spPr/>
        <p:txBody>
          <a:bodyPr/>
          <a:lstStyle/>
          <a:p>
            <a:r>
              <a:rPr lang="en-GB" dirty="0"/>
              <a:t>Safeguarding</a:t>
            </a:r>
          </a:p>
        </p:txBody>
      </p:sp>
      <p:pic>
        <p:nvPicPr>
          <p:cNvPr id="4" name="Picture 3" descr="Logo">
            <a:extLst>
              <a:ext uri="{FF2B5EF4-FFF2-40B4-BE49-F238E27FC236}">
                <a16:creationId xmlns:a16="http://schemas.microsoft.com/office/drawing/2014/main" id="{3F8D89F6-7D3F-7747-BCCB-90926182DB2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C72B461-207D-2954-D2FF-0927D4F80520}"/>
              </a:ext>
            </a:extLst>
          </p:cNvPr>
          <p:cNvSpPr>
            <a:spLocks noGrp="1"/>
          </p:cNvSpPr>
          <p:nvPr>
            <p:ph idx="1"/>
          </p:nvPr>
        </p:nvSpPr>
        <p:spPr/>
        <p:txBody>
          <a:bodyPr>
            <a:normAutofit/>
          </a:bodyPr>
          <a:lstStyle/>
          <a:p>
            <a:pPr marL="0" indent="0">
              <a:buNone/>
            </a:pPr>
            <a:r>
              <a:rPr lang="en-GB" sz="2400" dirty="0"/>
              <a:t>Through exploring themes such as equality, social justice, leadership, aspiration and global citizenship (along with our school values of respect, friendship, ambition, teamwork and kindness), pupils learn to challenge prejudice, respect different viewpoints and become responsible, informed members of their communities. Across the year, curriculum learning is enhanced through whole-school events and national awareness campaigns, including Safer Internet Day, Anti-Bullying Week, Children's Mental Health Week, Black History Month, Mental Health Awareness Week and other relevant safeguarding initiatives. These opportunities reinforce key messages around personal safety, wellbeing, equality, respect, positive relationships and responsible citizenship, ensuring that safeguarding remains a central thread throughout pupils' education. </a:t>
            </a:r>
          </a:p>
        </p:txBody>
      </p:sp>
    </p:spTree>
    <p:extLst>
      <p:ext uri="{BB962C8B-B14F-4D97-AF65-F5344CB8AC3E}">
        <p14:creationId xmlns:p14="http://schemas.microsoft.com/office/powerpoint/2010/main" val="17818164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r>
              <a:rPr lang="en-GB" sz="2000" dirty="0"/>
              <a:t>The curriculum governor and education committee play an important role in supporting and monitoring the quality of PSHE and RSE education across KS2 at </a:t>
            </a:r>
            <a:r>
              <a:rPr lang="en-GB" sz="2000" dirty="0" err="1"/>
              <a:t>Meadowhead</a:t>
            </a:r>
            <a:r>
              <a:rPr lang="en-GB" sz="2000" dirty="0"/>
              <a:t> Juniors. </a:t>
            </a:r>
          </a:p>
          <a:p>
            <a:pPr marL="0" indent="0">
              <a:buNone/>
            </a:pPr>
            <a:r>
              <a:rPr lang="en-GB" sz="2000" dirty="0"/>
              <a:t>Working alongside the PSHE Subject Leader, the governor gains an understanding of how the curriculum is implemented, the progress pupils are making, and how statutory requirements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PSHE and RSE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PSHE and RSE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PSHE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447</TotalTime>
  <Words>4372</Words>
  <Application>Microsoft Office PowerPoint</Application>
  <PresentationFormat>Widescreen</PresentationFormat>
  <Paragraphs>206</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Aptos</vt:lpstr>
      <vt:lpstr>Aptos Display</vt:lpstr>
      <vt:lpstr>Arial</vt:lpstr>
      <vt:lpstr>Calibri Light</vt:lpstr>
      <vt:lpstr>Office Theme</vt:lpstr>
      <vt:lpstr>PowerPoint Presentation</vt:lpstr>
      <vt:lpstr>PSHE and RSE Policy</vt:lpstr>
      <vt:lpstr>Role of the Subject Leader</vt:lpstr>
      <vt:lpstr>Overview</vt:lpstr>
      <vt:lpstr>Intent</vt:lpstr>
      <vt:lpstr>Implementation</vt:lpstr>
      <vt:lpstr>Impact</vt:lpstr>
      <vt:lpstr>Impact</vt:lpstr>
      <vt:lpstr>Teaching and Learning</vt:lpstr>
      <vt:lpstr>Inclusion</vt:lpstr>
      <vt:lpstr>Inclusion</vt:lpstr>
      <vt:lpstr>RSHE</vt:lpstr>
      <vt:lpstr>RSHE</vt:lpstr>
      <vt:lpstr>RSHE</vt:lpstr>
      <vt:lpstr>RSHE</vt:lpstr>
      <vt:lpstr>RSHE</vt:lpstr>
      <vt:lpstr>RSHE</vt:lpstr>
      <vt:lpstr>RSHE</vt:lpstr>
      <vt:lpstr>Planning</vt:lpstr>
      <vt:lpstr>Planning</vt:lpstr>
      <vt:lpstr>Assessment</vt:lpstr>
      <vt:lpstr>Monitoring</vt:lpstr>
      <vt:lpstr>Safeguarding</vt:lpstr>
      <vt:lpstr>Safeguarding</vt:lpstr>
      <vt:lpstr>Role of the Governor</vt:lpstr>
      <vt:lpstr>Equal Opportunities</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9</cp:revision>
  <dcterms:created xsi:type="dcterms:W3CDTF">2026-06-17T12:41:30Z</dcterms:created>
  <dcterms:modified xsi:type="dcterms:W3CDTF">2026-10-09T08:35:29Z</dcterms:modified>
</cp:coreProperties>
</file>