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8" r:id="rId4"/>
    <p:sldId id="275" r:id="rId5"/>
    <p:sldId id="259" r:id="rId6"/>
    <p:sldId id="260" r:id="rId7"/>
    <p:sldId id="261" r:id="rId8"/>
    <p:sldId id="276" r:id="rId9"/>
    <p:sldId id="262" r:id="rId10"/>
    <p:sldId id="263" r:id="rId11"/>
    <p:sldId id="272" r:id="rId12"/>
    <p:sldId id="273" r:id="rId13"/>
    <p:sldId id="274" r:id="rId14"/>
    <p:sldId id="268" r:id="rId15"/>
    <p:sldId id="271" r:id="rId16"/>
    <p:sldId id="266" r:id="rId17"/>
    <p:sldId id="269" r:id="rId18"/>
    <p:sldId id="279" r:id="rId19"/>
    <p:sldId id="27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30771-0F2D-FAC8-3CA0-D18FC5BFC90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CA3BF90-9877-9BEC-249C-E71325BFCA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13B0BFE-1B74-ED8D-D7E9-EE8F7BCF1FE0}"/>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5" name="Footer Placeholder 4">
            <a:extLst>
              <a:ext uri="{FF2B5EF4-FFF2-40B4-BE49-F238E27FC236}">
                <a16:creationId xmlns:a16="http://schemas.microsoft.com/office/drawing/2014/main" id="{C5ED0590-AF49-EA8A-62F2-35C396A421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19D376-BCC6-CE4B-94D3-EF2DB2F71B64}"/>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76527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78C4E-917E-C8D9-3A55-57DC18A5A6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9F4287-F401-E342-EE07-98CBDE68D8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94560A-5D6C-22DC-7AC1-C8FBE19F74F6}"/>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5" name="Footer Placeholder 4">
            <a:extLst>
              <a:ext uri="{FF2B5EF4-FFF2-40B4-BE49-F238E27FC236}">
                <a16:creationId xmlns:a16="http://schemas.microsoft.com/office/drawing/2014/main" id="{7CFE7300-4CAF-9B18-606A-79E3B80949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CD1ECA-2EA3-899D-8427-45B5D96A7B4E}"/>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8112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EE778-16F9-A724-6A4F-C83310B463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94EC1C-1811-80A1-AB68-8BC57FFE493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9B2182-5455-1F56-42F5-7C99E2260A8C}"/>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5" name="Footer Placeholder 4">
            <a:extLst>
              <a:ext uri="{FF2B5EF4-FFF2-40B4-BE49-F238E27FC236}">
                <a16:creationId xmlns:a16="http://schemas.microsoft.com/office/drawing/2014/main" id="{9B2A4F8B-DC73-885D-7155-3331EBB401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91A6F-887D-915B-86FE-1799700A5395}"/>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6358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47B37-5F7B-06D6-3B0E-A230DCC4FE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64CCF9-4F5A-A5CF-E545-59D3766CDE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B3B68B5-BDB2-B475-F339-9F57E1A47C5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689727-7553-715B-FA7B-EFF207697CBC}"/>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6" name="Footer Placeholder 5">
            <a:extLst>
              <a:ext uri="{FF2B5EF4-FFF2-40B4-BE49-F238E27FC236}">
                <a16:creationId xmlns:a16="http://schemas.microsoft.com/office/drawing/2014/main" id="{DE98DEA5-D9C6-D1E9-3ED8-A918BFA0DE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2A11C9-7BB5-61F8-53C5-8848E0AD02C3}"/>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564709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A831F-0277-BDE8-6595-092C71265C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29026F-7DFA-00A6-AB39-A2B52440A5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E926E4-100C-6E5A-A2B6-FD98C718BB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4666B0E-3B36-8BA2-534C-7BF569FE31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05B414-3989-DEC6-D1D0-ECE7A844E7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5AE0B18-C50B-E4B0-4DB8-030BCCC254D2}"/>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8" name="Footer Placeholder 7">
            <a:extLst>
              <a:ext uri="{FF2B5EF4-FFF2-40B4-BE49-F238E27FC236}">
                <a16:creationId xmlns:a16="http://schemas.microsoft.com/office/drawing/2014/main" id="{35AC894E-7E3B-0A54-A557-861B08168FE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B0E4655-D0DE-53F9-74D7-1E68CFCD241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3757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C03A-2CB0-F382-529D-9677F2F1C8B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A14D242-C8D5-1BC0-40B0-EA29D64E2CC6}"/>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4" name="Footer Placeholder 3">
            <a:extLst>
              <a:ext uri="{FF2B5EF4-FFF2-40B4-BE49-F238E27FC236}">
                <a16:creationId xmlns:a16="http://schemas.microsoft.com/office/drawing/2014/main" id="{4B67E56A-4D0A-B804-3A3E-D9732C676EC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8543915-4459-E8D3-EF54-8B3D1BC9D3C0}"/>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930969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A94334-7AD2-FFF9-AEB3-87B6A1C2EF94}"/>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3" name="Footer Placeholder 2">
            <a:extLst>
              <a:ext uri="{FF2B5EF4-FFF2-40B4-BE49-F238E27FC236}">
                <a16:creationId xmlns:a16="http://schemas.microsoft.com/office/drawing/2014/main" id="{CA1E8901-9F16-669A-83CB-E6BB86EF73E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C31B53E-BF33-7613-11D7-31FB87BD57A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415060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EABB5-0A38-3DC1-248B-B04C46A964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D270F8-245E-E1A2-5351-91FCF1B777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524C35-4C8A-1A5E-2A39-8707871A9C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47EE69-0127-9DE3-652A-B1E70259B212}"/>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6" name="Footer Placeholder 5">
            <a:extLst>
              <a:ext uri="{FF2B5EF4-FFF2-40B4-BE49-F238E27FC236}">
                <a16:creationId xmlns:a16="http://schemas.microsoft.com/office/drawing/2014/main" id="{07D80901-C576-9F8F-88C4-AB408903A4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ED303E-3B5E-41E6-7BFA-434F255FD53A}"/>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794330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3E1A-9A9D-2780-53D8-F35F30AAFC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63FB8F-B3F8-4558-E6B2-61D1F6FCB9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AFC4FE-9409-16B7-7EFF-8C698E1010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79924D-7853-717B-48DE-A5E35DF256A8}"/>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6" name="Footer Placeholder 5">
            <a:extLst>
              <a:ext uri="{FF2B5EF4-FFF2-40B4-BE49-F238E27FC236}">
                <a16:creationId xmlns:a16="http://schemas.microsoft.com/office/drawing/2014/main" id="{084834A0-AF53-C3B8-BB18-8AA151022D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916096-9643-4C8C-964F-F2C3B83DA9A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1464780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93455-95DC-2A37-064F-32365F29BFF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78B72D1-07A7-B15A-2705-5A1AB870CAF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70E941-346E-99D8-51FA-FA7332F93EAE}"/>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5" name="Footer Placeholder 4">
            <a:extLst>
              <a:ext uri="{FF2B5EF4-FFF2-40B4-BE49-F238E27FC236}">
                <a16:creationId xmlns:a16="http://schemas.microsoft.com/office/drawing/2014/main" id="{ACBE2735-CA90-20B6-0991-2840638E04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4C5C9E-80F9-56B2-795F-579D44CD141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363467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DE08BE-3F68-A3FB-79F8-313D9DFEAE4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D98F66-79F1-4218-72FE-01C975577F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5D18DC-E9E1-1D9B-AEDD-AFADDA22914B}"/>
              </a:ext>
            </a:extLst>
          </p:cNvPr>
          <p:cNvSpPr>
            <a:spLocks noGrp="1"/>
          </p:cNvSpPr>
          <p:nvPr>
            <p:ph type="dt" sz="half" idx="10"/>
          </p:nvPr>
        </p:nvSpPr>
        <p:spPr/>
        <p:txBody>
          <a:bodyPr/>
          <a:lstStyle/>
          <a:p>
            <a:fld id="{FD9BA663-31F3-402E-A528-6E5BBADDC7B7}" type="datetimeFigureOut">
              <a:rPr lang="en-GB" smtClean="0"/>
              <a:t>09/10/2026</a:t>
            </a:fld>
            <a:endParaRPr lang="en-GB"/>
          </a:p>
        </p:txBody>
      </p:sp>
      <p:sp>
        <p:nvSpPr>
          <p:cNvPr id="5" name="Footer Placeholder 4">
            <a:extLst>
              <a:ext uri="{FF2B5EF4-FFF2-40B4-BE49-F238E27FC236}">
                <a16:creationId xmlns:a16="http://schemas.microsoft.com/office/drawing/2014/main" id="{A4AC977A-EA77-F93F-C44E-0D6F834D44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DB897A-88F9-D4D1-E5B7-354EC055181F}"/>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491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E6C9BF-08B5-E8EF-7D39-A924A4D715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114FB40-8B56-9E5E-14C2-E1C51DC66C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5343D2-E914-FA0F-E290-5BF7689E8B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D9BA663-31F3-402E-A528-6E5BBADDC7B7}" type="datetimeFigureOut">
              <a:rPr lang="en-GB" smtClean="0"/>
              <a:t>09/10/2026</a:t>
            </a:fld>
            <a:endParaRPr lang="en-GB"/>
          </a:p>
        </p:txBody>
      </p:sp>
      <p:sp>
        <p:nvSpPr>
          <p:cNvPr id="5" name="Footer Placeholder 4">
            <a:extLst>
              <a:ext uri="{FF2B5EF4-FFF2-40B4-BE49-F238E27FC236}">
                <a16:creationId xmlns:a16="http://schemas.microsoft.com/office/drawing/2014/main" id="{4BDE73A7-01E2-C98E-8D29-6EAA8C5819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6EBB176-73E8-B163-487C-1C59576C34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9AFDC75-48AA-469A-B249-2D140CEE38E8}" type="slidenum">
              <a:rPr lang="en-GB" smtClean="0"/>
              <a:t>‹#›</a:t>
            </a:fld>
            <a:endParaRPr lang="en-GB"/>
          </a:p>
        </p:txBody>
      </p:sp>
    </p:spTree>
    <p:extLst>
      <p:ext uri="{BB962C8B-B14F-4D97-AF65-F5344CB8AC3E}">
        <p14:creationId xmlns:p14="http://schemas.microsoft.com/office/powerpoint/2010/main" val="39235008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1C94592E-F14F-CEEF-D1E0-00941474B4BB}"/>
              </a:ext>
            </a:extLst>
          </p:cNvPr>
          <p:cNvSpPr>
            <a:spLocks noGrp="1"/>
          </p:cNvSpPr>
          <p:nvPr>
            <p:ph type="subTitle" idx="1"/>
          </p:nvPr>
        </p:nvSpPr>
        <p:spPr>
          <a:xfrm>
            <a:off x="1010286" y="2130067"/>
            <a:ext cx="4036333" cy="1709849"/>
          </a:xfrm>
        </p:spPr>
        <p:txBody>
          <a:bodyPr anchor="b">
            <a:normAutofit lnSpcReduction="10000"/>
          </a:bodyPr>
          <a:lstStyle/>
          <a:p>
            <a:pPr algn="l"/>
            <a:r>
              <a:rPr lang="en-GB" sz="6000" dirty="0"/>
              <a:t>Physical Education</a:t>
            </a:r>
          </a:p>
        </p:txBody>
      </p:sp>
      <p:grpSp>
        <p:nvGrpSpPr>
          <p:cNvPr id="12" name="Group 11">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3" name="Rectangle 12">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go">
            <a:extLst>
              <a:ext uri="{FF2B5EF4-FFF2-40B4-BE49-F238E27FC236}">
                <a16:creationId xmlns:a16="http://schemas.microsoft.com/office/drawing/2014/main" id="{4986007B-AD4A-5675-A646-D30DFF11FFA2}"/>
              </a:ext>
            </a:extLst>
          </p:cNvPr>
          <p:cNvPicPr>
            <a:picLocks noChangeAspect="1"/>
          </p:cNvPicPr>
          <p:nvPr/>
        </p:nvPicPr>
        <p:blipFill>
          <a:blip r:embed="rId2"/>
          <a:stretch>
            <a:fillRect/>
          </a:stretch>
        </p:blipFill>
        <p:spPr>
          <a:xfrm>
            <a:off x="6114739" y="666728"/>
            <a:ext cx="5151507" cy="5465791"/>
          </a:xfrm>
          <a:prstGeom prst="rect">
            <a:avLst/>
          </a:prstGeom>
        </p:spPr>
      </p:pic>
    </p:spTree>
    <p:extLst>
      <p:ext uri="{BB962C8B-B14F-4D97-AF65-F5344CB8AC3E}">
        <p14:creationId xmlns:p14="http://schemas.microsoft.com/office/powerpoint/2010/main" val="272051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A6967-22DA-E933-7BCB-6322D309A16E}"/>
              </a:ext>
            </a:extLst>
          </p:cNvPr>
          <p:cNvSpPr>
            <a:spLocks noGrp="1"/>
          </p:cNvSpPr>
          <p:nvPr>
            <p:ph type="title"/>
          </p:nvPr>
        </p:nvSpPr>
        <p:spPr/>
        <p:txBody>
          <a:bodyPr/>
          <a:lstStyle/>
          <a:p>
            <a:r>
              <a:rPr lang="en-GB" dirty="0"/>
              <a:t>Physical Education Policy</a:t>
            </a:r>
          </a:p>
        </p:txBody>
      </p:sp>
      <p:graphicFrame>
        <p:nvGraphicFramePr>
          <p:cNvPr id="5" name="Content Placeholder 4">
            <a:extLst>
              <a:ext uri="{FF2B5EF4-FFF2-40B4-BE49-F238E27FC236}">
                <a16:creationId xmlns:a16="http://schemas.microsoft.com/office/drawing/2014/main" id="{113C4CE7-6B36-AF7D-5754-DBDEE41BDF72}"/>
              </a:ext>
            </a:extLst>
          </p:cNvPr>
          <p:cNvGraphicFramePr>
            <a:graphicFrameLocks noGrp="1"/>
          </p:cNvGraphicFramePr>
          <p:nvPr>
            <p:ph idx="1"/>
            <p:extLst>
              <p:ext uri="{D42A27DB-BD31-4B8C-83A1-F6EECF244321}">
                <p14:modId xmlns:p14="http://schemas.microsoft.com/office/powerpoint/2010/main" val="1795932599"/>
              </p:ext>
            </p:extLst>
          </p:nvPr>
        </p:nvGraphicFramePr>
        <p:xfrm>
          <a:off x="838200" y="1825625"/>
          <a:ext cx="10515600" cy="22250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047559190"/>
                    </a:ext>
                  </a:extLst>
                </a:gridCol>
                <a:gridCol w="5257800">
                  <a:extLst>
                    <a:ext uri="{9D8B030D-6E8A-4147-A177-3AD203B41FA5}">
                      <a16:colId xmlns:a16="http://schemas.microsoft.com/office/drawing/2014/main" val="1555135051"/>
                    </a:ext>
                  </a:extLst>
                </a:gridCol>
              </a:tblGrid>
              <a:tr h="370840">
                <a:tc>
                  <a:txBody>
                    <a:bodyPr/>
                    <a:lstStyle/>
                    <a:p>
                      <a:r>
                        <a:rPr lang="en-GB" dirty="0"/>
                        <a:t>Policy Title</a:t>
                      </a:r>
                    </a:p>
                  </a:txBody>
                  <a:tcPr/>
                </a:tc>
                <a:tc>
                  <a:txBody>
                    <a:bodyPr/>
                    <a:lstStyle/>
                    <a:p>
                      <a:r>
                        <a:rPr lang="en-GB" dirty="0"/>
                        <a:t>Physical Education Policy</a:t>
                      </a:r>
                    </a:p>
                  </a:txBody>
                  <a:tcPr/>
                </a:tc>
                <a:extLst>
                  <a:ext uri="{0D108BD9-81ED-4DB2-BD59-A6C34878D82A}">
                    <a16:rowId xmlns:a16="http://schemas.microsoft.com/office/drawing/2014/main" val="3062380870"/>
                  </a:ext>
                </a:extLst>
              </a:tr>
              <a:tr h="370840">
                <a:tc>
                  <a:txBody>
                    <a:bodyPr/>
                    <a:lstStyle/>
                    <a:p>
                      <a:r>
                        <a:rPr lang="en-GB" dirty="0"/>
                        <a:t>Ratified by</a:t>
                      </a:r>
                    </a:p>
                  </a:txBody>
                  <a:tcPr/>
                </a:tc>
                <a:tc>
                  <a:txBody>
                    <a:bodyPr/>
                    <a:lstStyle/>
                    <a:p>
                      <a:r>
                        <a:rPr lang="en-GB" dirty="0"/>
                        <a:t>Jason Newsham</a:t>
                      </a:r>
                    </a:p>
                  </a:txBody>
                  <a:tcPr/>
                </a:tc>
                <a:extLst>
                  <a:ext uri="{0D108BD9-81ED-4DB2-BD59-A6C34878D82A}">
                    <a16:rowId xmlns:a16="http://schemas.microsoft.com/office/drawing/2014/main" val="1920876149"/>
                  </a:ext>
                </a:extLst>
              </a:tr>
              <a:tr h="370840">
                <a:tc>
                  <a:txBody>
                    <a:bodyPr/>
                    <a:lstStyle/>
                    <a:p>
                      <a:r>
                        <a:rPr lang="en-GB" dirty="0"/>
                        <a:t>Subject Leader</a:t>
                      </a:r>
                    </a:p>
                  </a:txBody>
                  <a:tcPr/>
                </a:tc>
                <a:tc>
                  <a:txBody>
                    <a:bodyPr/>
                    <a:lstStyle/>
                    <a:p>
                      <a:r>
                        <a:rPr lang="en-GB" dirty="0"/>
                        <a:t>Afzal Alli</a:t>
                      </a:r>
                    </a:p>
                  </a:txBody>
                  <a:tcPr/>
                </a:tc>
                <a:extLst>
                  <a:ext uri="{0D108BD9-81ED-4DB2-BD59-A6C34878D82A}">
                    <a16:rowId xmlns:a16="http://schemas.microsoft.com/office/drawing/2014/main" val="3375504264"/>
                  </a:ext>
                </a:extLst>
              </a:tr>
              <a:tr h="370840">
                <a:tc>
                  <a:txBody>
                    <a:bodyPr/>
                    <a:lstStyle/>
                    <a:p>
                      <a:r>
                        <a:rPr lang="en-GB" dirty="0"/>
                        <a:t>Date ratified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October 2026</a:t>
                      </a:r>
                    </a:p>
                  </a:txBody>
                  <a:tcPr/>
                </a:tc>
                <a:extLst>
                  <a:ext uri="{0D108BD9-81ED-4DB2-BD59-A6C34878D82A}">
                    <a16:rowId xmlns:a16="http://schemas.microsoft.com/office/drawing/2014/main" val="3371316513"/>
                  </a:ext>
                </a:extLst>
              </a:tr>
              <a:tr h="370840">
                <a:tc>
                  <a:txBody>
                    <a:bodyPr/>
                    <a:lstStyle/>
                    <a:p>
                      <a:r>
                        <a:rPr lang="en-GB" dirty="0"/>
                        <a:t>Review date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October 2027</a:t>
                      </a:r>
                    </a:p>
                  </a:txBody>
                  <a:tcPr/>
                </a:tc>
                <a:extLst>
                  <a:ext uri="{0D108BD9-81ED-4DB2-BD59-A6C34878D82A}">
                    <a16:rowId xmlns:a16="http://schemas.microsoft.com/office/drawing/2014/main" val="1513517605"/>
                  </a:ext>
                </a:extLst>
              </a:tr>
              <a:tr h="370840">
                <a:tc>
                  <a:txBody>
                    <a:bodyPr/>
                    <a:lstStyle/>
                    <a:p>
                      <a:r>
                        <a:rPr lang="en-GB" dirty="0"/>
                        <a:t>Named governor </a:t>
                      </a:r>
                    </a:p>
                  </a:txBody>
                  <a:tcPr/>
                </a:tc>
                <a:tc>
                  <a:txBody>
                    <a:bodyPr/>
                    <a:lstStyle/>
                    <a:p>
                      <a:endParaRPr lang="en-GB" dirty="0"/>
                    </a:p>
                  </a:txBody>
                  <a:tcPr/>
                </a:tc>
                <a:extLst>
                  <a:ext uri="{0D108BD9-81ED-4DB2-BD59-A6C34878D82A}">
                    <a16:rowId xmlns:a16="http://schemas.microsoft.com/office/drawing/2014/main" val="525077432"/>
                  </a:ext>
                </a:extLst>
              </a:tr>
            </a:tbl>
          </a:graphicData>
        </a:graphic>
      </p:graphicFrame>
      <p:pic>
        <p:nvPicPr>
          <p:cNvPr id="4" name="Picture 3" descr="Logo">
            <a:extLst>
              <a:ext uri="{FF2B5EF4-FFF2-40B4-BE49-F238E27FC236}">
                <a16:creationId xmlns:a16="http://schemas.microsoft.com/office/drawing/2014/main" id="{D4D43FFF-B1E5-31AF-AA2E-349A1129456C}"/>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4260070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EC2D7-AAF1-9F3C-463C-1C112BB0B4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960846-E362-82C7-BF28-549DEA198F4E}"/>
              </a:ext>
            </a:extLst>
          </p:cNvPr>
          <p:cNvSpPr>
            <a:spLocks noGrp="1"/>
          </p:cNvSpPr>
          <p:nvPr>
            <p:ph type="title"/>
          </p:nvPr>
        </p:nvSpPr>
        <p:spPr/>
        <p:txBody>
          <a:bodyPr/>
          <a:lstStyle/>
          <a:p>
            <a:r>
              <a:rPr lang="en-GB" dirty="0"/>
              <a:t>Role of the Subject Leader</a:t>
            </a:r>
          </a:p>
        </p:txBody>
      </p:sp>
      <p:pic>
        <p:nvPicPr>
          <p:cNvPr id="4" name="Picture 3" descr="Logo">
            <a:extLst>
              <a:ext uri="{FF2B5EF4-FFF2-40B4-BE49-F238E27FC236}">
                <a16:creationId xmlns:a16="http://schemas.microsoft.com/office/drawing/2014/main" id="{23D909FE-1B28-0ABC-50F0-E24C7A7BA53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8E674C06-419B-8110-ED9B-B4C9D2BC8286}"/>
              </a:ext>
            </a:extLst>
          </p:cNvPr>
          <p:cNvSpPr>
            <a:spLocks noGrp="1"/>
          </p:cNvSpPr>
          <p:nvPr>
            <p:ph idx="1"/>
          </p:nvPr>
        </p:nvSpPr>
        <p:spPr/>
        <p:txBody>
          <a:bodyPr>
            <a:normAutofit lnSpcReduction="10000"/>
          </a:bodyPr>
          <a:lstStyle/>
          <a:p>
            <a:pPr marL="0" indent="0">
              <a:buNone/>
            </a:pPr>
            <a:r>
              <a:rPr lang="en-GB" sz="1200" dirty="0"/>
              <a:t>The KS2 PE Subject Leader is responsible for leading and developing Physical Education across </a:t>
            </a:r>
            <a:r>
              <a:rPr lang="en-GB" sz="1200" dirty="0" err="1"/>
              <a:t>Meadowhead</a:t>
            </a:r>
            <a:r>
              <a:rPr lang="en-GB" sz="1200" dirty="0"/>
              <a:t> Juniors, ensuring that the curriculum is broad, balanced, progressive and inclusive. They oversee the implementation of the Lancashire PE Passport scheme, supporting high-quality teaching and learning that meets the requirements of the National Curriculum. The subject leader is responsible for:</a:t>
            </a:r>
          </a:p>
          <a:p>
            <a:pPr lvl="0"/>
            <a:r>
              <a:rPr lang="en-GB" sz="1200" b="1" dirty="0"/>
              <a:t>Curriculum development:</a:t>
            </a:r>
            <a:r>
              <a:rPr lang="en-GB" sz="1200" dirty="0"/>
              <a:t> Ensuring the PE curriculum provides progression in physical skills, knowledge and understanding across a range of sports and physical activities.</a:t>
            </a:r>
          </a:p>
          <a:p>
            <a:pPr lvl="0"/>
            <a:r>
              <a:rPr lang="en-GB" sz="1200" b="1" dirty="0"/>
              <a:t>Teaching and learning:</a:t>
            </a:r>
            <a:r>
              <a:rPr lang="en-GB" sz="1200" dirty="0"/>
              <a:t> Supporting staff to deliver engaging, high-quality PE lessons that develop pupils’ physical, cognitive, social and emotional skills.</a:t>
            </a:r>
          </a:p>
          <a:p>
            <a:pPr lvl="0"/>
            <a:r>
              <a:rPr lang="en-GB" sz="1200" b="1" dirty="0"/>
              <a:t>Inclusion:</a:t>
            </a:r>
            <a:r>
              <a:rPr lang="en-GB" sz="1200" dirty="0"/>
              <a:t> Ensuring all pupils, including those with SEND, can access the PE curriculum through appropriate differentiation and adaptations, including the STEP approach (Space, Task, Equipment and People).</a:t>
            </a:r>
          </a:p>
          <a:p>
            <a:pPr lvl="0"/>
            <a:r>
              <a:rPr lang="en-GB" sz="1200" b="1" dirty="0"/>
              <a:t>Assessment:</a:t>
            </a:r>
            <a:r>
              <a:rPr lang="en-GB" sz="1200" dirty="0"/>
              <a:t> Supporting staff to use PE Passport assessment tools to monitor pupils’ progress, identify strengths and inform future teaching.</a:t>
            </a:r>
          </a:p>
          <a:p>
            <a:pPr lvl="0"/>
            <a:r>
              <a:rPr lang="en-GB" sz="1200" b="1" dirty="0"/>
              <a:t>Monitoring:</a:t>
            </a:r>
            <a:r>
              <a:rPr lang="en-GB" sz="1200" dirty="0"/>
              <a:t> Evaluating the quality and impact of PE through lesson visits, planning reviews, pupil voice and discussions with staff.</a:t>
            </a:r>
          </a:p>
          <a:p>
            <a:pPr lvl="0"/>
            <a:r>
              <a:rPr lang="en-GB" sz="1200" b="1" dirty="0"/>
              <a:t>Staff development:</a:t>
            </a:r>
            <a:r>
              <a:rPr lang="en-GB" sz="1200" dirty="0"/>
              <a:t> Identifying training needs and supporting staff confidence and subject knowledge through shared resources and professional development.</a:t>
            </a:r>
          </a:p>
          <a:p>
            <a:pPr lvl="0"/>
            <a:r>
              <a:rPr lang="en-GB" sz="1200" b="1" dirty="0"/>
              <a:t>Enrichment:</a:t>
            </a:r>
            <a:r>
              <a:rPr lang="en-GB" sz="1200" dirty="0"/>
              <a:t> Working with the Blackburn with Darwen School Games Organisers to provide opportunities for extracurricular sport, competitions and events, alongside CPD to support staff development.</a:t>
            </a:r>
          </a:p>
          <a:p>
            <a:pPr lvl="0"/>
            <a:r>
              <a:rPr lang="en-GB" sz="1200" b="1" dirty="0"/>
              <a:t>Resources and provision:</a:t>
            </a:r>
            <a:r>
              <a:rPr lang="en-GB" sz="1200" dirty="0"/>
              <a:t> Ensuring appropriate equipment and resources are available and well maintained.</a:t>
            </a:r>
          </a:p>
          <a:p>
            <a:pPr lvl="0"/>
            <a:r>
              <a:rPr lang="en-GB" sz="1200" b="1" dirty="0"/>
              <a:t>Physical activity and wellbeing:</a:t>
            </a:r>
            <a:r>
              <a:rPr lang="en-GB" sz="1200" dirty="0"/>
              <a:t> Promoting active lifestyles, teamwork, resilience, sportsmanship and positive attitudes towards physical activity.</a:t>
            </a:r>
          </a:p>
          <a:p>
            <a:pPr lvl="0"/>
            <a:r>
              <a:rPr lang="en-GB" sz="1200" b="1" dirty="0"/>
              <a:t>School improvement:</a:t>
            </a:r>
            <a:r>
              <a:rPr lang="en-GB" sz="1200" dirty="0"/>
              <a:t> Working with senior leaders to evaluate the effectiveness of PE and identify priorities for further development.</a:t>
            </a:r>
          </a:p>
          <a:p>
            <a:pPr marL="0" indent="0">
              <a:buNone/>
            </a:pPr>
            <a:r>
              <a:rPr lang="en-GB" sz="1200" dirty="0"/>
              <a:t>The subject leader ensures that all pupils receive at least two hours of high-quality PE each week and have opportunities to develop their physical competence, confidence and enjoyment of sport and physical activity.</a:t>
            </a:r>
          </a:p>
        </p:txBody>
      </p:sp>
    </p:spTree>
    <p:extLst>
      <p:ext uri="{BB962C8B-B14F-4D97-AF65-F5344CB8AC3E}">
        <p14:creationId xmlns:p14="http://schemas.microsoft.com/office/powerpoint/2010/main" val="3826151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44D37-60D3-CA7A-F29F-F8DBD1023D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B068A2-A23E-DBC3-4022-2F280B1FD72E}"/>
              </a:ext>
            </a:extLst>
          </p:cNvPr>
          <p:cNvSpPr>
            <a:spLocks noGrp="1"/>
          </p:cNvSpPr>
          <p:nvPr>
            <p:ph type="title"/>
          </p:nvPr>
        </p:nvSpPr>
        <p:spPr/>
        <p:txBody>
          <a:bodyPr/>
          <a:lstStyle/>
          <a:p>
            <a:r>
              <a:rPr lang="en-GB"/>
              <a:t>Overview</a:t>
            </a:r>
            <a:endParaRPr lang="en-GB" dirty="0"/>
          </a:p>
        </p:txBody>
      </p:sp>
      <p:pic>
        <p:nvPicPr>
          <p:cNvPr id="4" name="Picture 3" descr="Logo">
            <a:extLst>
              <a:ext uri="{FF2B5EF4-FFF2-40B4-BE49-F238E27FC236}">
                <a16:creationId xmlns:a16="http://schemas.microsoft.com/office/drawing/2014/main" id="{2CF430C7-F201-3864-FA72-89D723423B2C}"/>
              </a:ext>
            </a:extLst>
          </p:cNvPr>
          <p:cNvPicPr>
            <a:picLocks noChangeAspect="1"/>
          </p:cNvPicPr>
          <p:nvPr/>
        </p:nvPicPr>
        <p:blipFill>
          <a:blip r:embed="rId2"/>
          <a:stretch>
            <a:fillRect/>
          </a:stretch>
        </p:blipFill>
        <p:spPr>
          <a:xfrm>
            <a:off x="10086974" y="365126"/>
            <a:ext cx="1266825" cy="1343492"/>
          </a:xfrm>
          <a:prstGeom prst="rect">
            <a:avLst/>
          </a:prstGeom>
        </p:spPr>
      </p:pic>
      <p:pic>
        <p:nvPicPr>
          <p:cNvPr id="6" name="Picture 5">
            <a:extLst>
              <a:ext uri="{FF2B5EF4-FFF2-40B4-BE49-F238E27FC236}">
                <a16:creationId xmlns:a16="http://schemas.microsoft.com/office/drawing/2014/main" id="{793FB409-D87B-5D59-1E0A-C7C7805EEB1E}"/>
              </a:ext>
            </a:extLst>
          </p:cNvPr>
          <p:cNvPicPr>
            <a:picLocks noChangeAspect="1"/>
          </p:cNvPicPr>
          <p:nvPr/>
        </p:nvPicPr>
        <p:blipFill>
          <a:blip r:embed="rId3"/>
          <a:stretch>
            <a:fillRect/>
          </a:stretch>
        </p:blipFill>
        <p:spPr>
          <a:xfrm>
            <a:off x="1472185" y="2000751"/>
            <a:ext cx="8259082" cy="4087828"/>
          </a:xfrm>
          <a:prstGeom prst="rect">
            <a:avLst/>
          </a:prstGeom>
        </p:spPr>
      </p:pic>
    </p:spTree>
    <p:extLst>
      <p:ext uri="{BB962C8B-B14F-4D97-AF65-F5344CB8AC3E}">
        <p14:creationId xmlns:p14="http://schemas.microsoft.com/office/powerpoint/2010/main" val="1747352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0D638-5CA1-24E7-1762-4912A6C878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1A62AB-E4D7-7FB2-C17D-3EE3C1340056}"/>
              </a:ext>
            </a:extLst>
          </p:cNvPr>
          <p:cNvSpPr>
            <a:spLocks noGrp="1"/>
          </p:cNvSpPr>
          <p:nvPr>
            <p:ph type="title"/>
          </p:nvPr>
        </p:nvSpPr>
        <p:spPr/>
        <p:txBody>
          <a:bodyPr/>
          <a:lstStyle/>
          <a:p>
            <a:r>
              <a:rPr lang="en-GB" dirty="0"/>
              <a:t>Intent</a:t>
            </a:r>
          </a:p>
        </p:txBody>
      </p:sp>
      <p:sp>
        <p:nvSpPr>
          <p:cNvPr id="3" name="Content Placeholder 2">
            <a:extLst>
              <a:ext uri="{FF2B5EF4-FFF2-40B4-BE49-F238E27FC236}">
                <a16:creationId xmlns:a16="http://schemas.microsoft.com/office/drawing/2014/main" id="{A9D98E30-AE84-07F1-0FF1-8D9F5BFEFA23}"/>
              </a:ext>
            </a:extLst>
          </p:cNvPr>
          <p:cNvSpPr>
            <a:spLocks noGrp="1"/>
          </p:cNvSpPr>
          <p:nvPr>
            <p:ph idx="1"/>
          </p:nvPr>
        </p:nvSpPr>
        <p:spPr>
          <a:xfrm>
            <a:off x="838200" y="1825625"/>
            <a:ext cx="10515600" cy="4127119"/>
          </a:xfrm>
        </p:spPr>
        <p:txBody>
          <a:bodyPr>
            <a:normAutofit fontScale="62500" lnSpcReduction="20000"/>
          </a:bodyPr>
          <a:lstStyle/>
          <a:p>
            <a:pPr marL="0" indent="0">
              <a:buNone/>
            </a:pPr>
            <a:r>
              <a:rPr lang="en-GB" dirty="0"/>
              <a:t>At </a:t>
            </a:r>
            <a:r>
              <a:rPr lang="en-GB" dirty="0" err="1"/>
              <a:t>Meadowhead</a:t>
            </a:r>
            <a:r>
              <a:rPr lang="en-GB" dirty="0"/>
              <a:t> Junior School, we believe that Physical Education plays an important role in developing the whole child. Our aim is for every pupil, regardless of their starting point or individual needs, to develop the knowledge, skills, confidence and positive attitudes needed to lead healthy, active and fulfilling lives.</a:t>
            </a:r>
          </a:p>
          <a:p>
            <a:pPr marL="0" indent="0">
              <a:buNone/>
            </a:pPr>
            <a:r>
              <a:rPr lang="en-GB" dirty="0"/>
              <a:t>Through the PE Passport scheme, we provide a broad, balanced and progressive PE curriculum that enables all pupils to achieve the aims of the National Curriculum. Pupils experience a wide range of traditional and new sports and physical activities, developing their physical competence alongside their cognitive, social and emotional skills.</a:t>
            </a:r>
          </a:p>
          <a:p>
            <a:pPr marL="0" indent="0">
              <a:buNone/>
            </a:pPr>
            <a:r>
              <a:rPr lang="en-GB" dirty="0"/>
              <a:t>We aim to develop pupils who can learn, practise, apply and evaluate physical skills and knowledge. Pupils are encouraged to understand how to improve their performance, make decisions, solve problems and work effectively with others. We also recognise the importance of providing opportunities for pupils to participate in physical activity beyond curriculum PE. Through extra-curricular clubs, competitions, festivals and sporting events, pupils are encouraged to develop their interests, experience competition and represent the school. Our links with the Blackburn with Darwen School Games Organisers (SGO) support these opportunities and contribute to the development of an inclusive and varied sporting offer.</a:t>
            </a:r>
          </a:p>
          <a:p>
            <a:pPr marL="0" indent="0">
              <a:buNone/>
            </a:pPr>
            <a:r>
              <a:rPr lang="en-GB" dirty="0"/>
              <a:t>Ultimately, we want our pupils to develop a lifelong enjoyment of physical activity, understand the importance of being active and healthy, and leave </a:t>
            </a:r>
            <a:r>
              <a:rPr lang="en-GB" dirty="0" err="1"/>
              <a:t>Meadowhead</a:t>
            </a:r>
            <a:r>
              <a:rPr lang="en-GB" dirty="0"/>
              <a:t> Juniors with the confidence and skills to participate positively in physical activity beyond primary school.</a:t>
            </a:r>
          </a:p>
          <a:p>
            <a:pPr marL="0" indent="0">
              <a:buNone/>
            </a:pPr>
            <a:endParaRPr lang="en-GB" dirty="0"/>
          </a:p>
        </p:txBody>
      </p:sp>
      <p:pic>
        <p:nvPicPr>
          <p:cNvPr id="4" name="Picture 3" descr="Logo">
            <a:extLst>
              <a:ext uri="{FF2B5EF4-FFF2-40B4-BE49-F238E27FC236}">
                <a16:creationId xmlns:a16="http://schemas.microsoft.com/office/drawing/2014/main" id="{279100D3-7E4A-231E-4DE4-424AEF27621B}"/>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837017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2D059-8762-62D0-5380-22963A87A7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00F117-A149-5ABB-4E90-32BF4CCF10C6}"/>
              </a:ext>
            </a:extLst>
          </p:cNvPr>
          <p:cNvSpPr>
            <a:spLocks noGrp="1"/>
          </p:cNvSpPr>
          <p:nvPr>
            <p:ph type="title"/>
          </p:nvPr>
        </p:nvSpPr>
        <p:spPr/>
        <p:txBody>
          <a:bodyPr/>
          <a:lstStyle/>
          <a:p>
            <a:r>
              <a:rPr lang="en-GB" dirty="0"/>
              <a:t>Implementation</a:t>
            </a:r>
          </a:p>
        </p:txBody>
      </p:sp>
      <p:sp>
        <p:nvSpPr>
          <p:cNvPr id="3" name="Content Placeholder 2">
            <a:extLst>
              <a:ext uri="{FF2B5EF4-FFF2-40B4-BE49-F238E27FC236}">
                <a16:creationId xmlns:a16="http://schemas.microsoft.com/office/drawing/2014/main" id="{F59CC006-33FD-7026-FD98-9AD9E3F56870}"/>
              </a:ext>
            </a:extLst>
          </p:cNvPr>
          <p:cNvSpPr>
            <a:spLocks noGrp="1"/>
          </p:cNvSpPr>
          <p:nvPr>
            <p:ph idx="1"/>
          </p:nvPr>
        </p:nvSpPr>
        <p:spPr>
          <a:xfrm>
            <a:off x="838200" y="1825625"/>
            <a:ext cx="10515600" cy="4127119"/>
          </a:xfrm>
        </p:spPr>
        <p:txBody>
          <a:bodyPr>
            <a:normAutofit fontScale="62500" lnSpcReduction="20000"/>
          </a:bodyPr>
          <a:lstStyle/>
          <a:p>
            <a:pPr marL="0" indent="0">
              <a:buNone/>
            </a:pPr>
            <a:r>
              <a:rPr lang="en-GB" sz="1800" dirty="0"/>
              <a:t>PE at </a:t>
            </a:r>
            <a:r>
              <a:rPr lang="en-GB" sz="1800" dirty="0" err="1"/>
              <a:t>Meadowhead</a:t>
            </a:r>
            <a:r>
              <a:rPr lang="en-GB" sz="1800" dirty="0"/>
              <a:t> Juniors is taught through the PE Passport scheme, which provides a structured and progressive curriculum across KS2. Lessons develop pupils' physical, cognitive, social and emotional learning through a wide variety of activities and sports. All pupils receive two hours of high-quality PE each week. Staff use the PE Passport planning and resources to ensure that learning is progressive, while adapting activities and teaching approaches to meet the needs of individual pupils and groups. Teaching follows the principles of Assessment for Learning, with teachers continually assessing pupils' knowledge, understanding and physical performance. Pupils are given opportunities to receive feedback, reflect on their performance, identify areas for improvement and apply their learning in new situations.</a:t>
            </a:r>
          </a:p>
          <a:p>
            <a:pPr marL="0" indent="0">
              <a:buNone/>
            </a:pPr>
            <a:r>
              <a:rPr lang="en-GB" sz="1800" dirty="0"/>
              <a:t>Lessons include a range of teaching styles and strategies, including:</a:t>
            </a:r>
          </a:p>
          <a:p>
            <a:pPr lvl="0"/>
            <a:r>
              <a:rPr lang="en-GB" sz="1800" dirty="0"/>
              <a:t>Teacher modelling and demonstration.</a:t>
            </a:r>
          </a:p>
          <a:p>
            <a:pPr lvl="0"/>
            <a:r>
              <a:rPr lang="en-GB" sz="1800" dirty="0"/>
              <a:t>Explicit teaching and explanation of skills and techniques.</a:t>
            </a:r>
          </a:p>
          <a:p>
            <a:pPr lvl="0"/>
            <a:r>
              <a:rPr lang="en-GB" sz="1800" dirty="0"/>
              <a:t>Guided and independent practice.</a:t>
            </a:r>
          </a:p>
          <a:p>
            <a:pPr lvl="0"/>
            <a:r>
              <a:rPr lang="en-GB" sz="1800" dirty="0"/>
              <a:t>Partner and group activities.</a:t>
            </a:r>
          </a:p>
          <a:p>
            <a:pPr lvl="0"/>
            <a:r>
              <a:rPr lang="en-GB" sz="1800" dirty="0"/>
              <a:t>Small-sided games and modified activities.</a:t>
            </a:r>
          </a:p>
          <a:p>
            <a:pPr lvl="0"/>
            <a:r>
              <a:rPr lang="en-GB" sz="1800" dirty="0"/>
              <a:t>Opportunities for pupils to make decisions and solve problems.</a:t>
            </a:r>
          </a:p>
          <a:p>
            <a:pPr lvl="0"/>
            <a:r>
              <a:rPr lang="en-GB" sz="1800" dirty="0"/>
              <a:t>Peer feedback and evaluation.</a:t>
            </a:r>
          </a:p>
          <a:p>
            <a:pPr lvl="0"/>
            <a:r>
              <a:rPr lang="en-GB" sz="1800" dirty="0"/>
              <a:t>Appropriate support and challenge.</a:t>
            </a:r>
          </a:p>
          <a:p>
            <a:pPr marL="0" indent="0">
              <a:buNone/>
            </a:pPr>
            <a:r>
              <a:rPr lang="en-GB" sz="1800" dirty="0"/>
              <a:t>Pupils are provided with different levels of challenge to develop their skills, knowledge and behaviours. Activities can be adapted through STEP, allowing teachers to alter the space, task, equipment or number of participants. This ensures that pupils are appropriately supported or challenged while maintaining high expectations. </a:t>
            </a:r>
          </a:p>
          <a:p>
            <a:pPr marL="0" indent="0">
              <a:buNone/>
            </a:pPr>
            <a:r>
              <a:rPr lang="en-GB" sz="1800" dirty="0"/>
              <a:t>Our participation in the Blackburn with Darwen School Games programme provides additional opportunities for pupils to take part in inter-school competitions, festivals and inclusive sporting events. The School Games Organisers also support the professional development of staff through CPD opportunities, training and networking, helping to develop teachers' knowledge, confidence and expertise in delivering high-quality PE. Where appropriate, PE learning is further enhanced through sporting visitors, specialist coaches, clubs and links with the wider community.</a:t>
            </a:r>
          </a:p>
          <a:p>
            <a:pPr marL="0" indent="0">
              <a:buNone/>
            </a:pPr>
            <a:endParaRPr lang="en-GB" sz="1800" dirty="0"/>
          </a:p>
        </p:txBody>
      </p:sp>
      <p:pic>
        <p:nvPicPr>
          <p:cNvPr id="4" name="Picture 3" descr="Logo">
            <a:extLst>
              <a:ext uri="{FF2B5EF4-FFF2-40B4-BE49-F238E27FC236}">
                <a16:creationId xmlns:a16="http://schemas.microsoft.com/office/drawing/2014/main" id="{411CFF2C-4F6F-D6FD-8072-ACECFE690D21}"/>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2999675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5F86-D63A-2E11-8FA5-0648164043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E21DEB-4481-0835-7A6F-2662A56B86BF}"/>
              </a:ext>
            </a:extLst>
          </p:cNvPr>
          <p:cNvSpPr>
            <a:spLocks noGrp="1"/>
          </p:cNvSpPr>
          <p:nvPr>
            <p:ph type="title"/>
          </p:nvPr>
        </p:nvSpPr>
        <p:spPr/>
        <p:txBody>
          <a:bodyPr/>
          <a:lstStyle/>
          <a:p>
            <a:r>
              <a:rPr lang="en-GB" dirty="0"/>
              <a:t>Impact</a:t>
            </a:r>
          </a:p>
        </p:txBody>
      </p:sp>
      <p:sp>
        <p:nvSpPr>
          <p:cNvPr id="3" name="Content Placeholder 2">
            <a:extLst>
              <a:ext uri="{FF2B5EF4-FFF2-40B4-BE49-F238E27FC236}">
                <a16:creationId xmlns:a16="http://schemas.microsoft.com/office/drawing/2014/main" id="{3482FB80-A007-A8BD-74FF-068FD6DE38A9}"/>
              </a:ext>
            </a:extLst>
          </p:cNvPr>
          <p:cNvSpPr>
            <a:spLocks noGrp="1"/>
          </p:cNvSpPr>
          <p:nvPr>
            <p:ph idx="1"/>
          </p:nvPr>
        </p:nvSpPr>
        <p:spPr>
          <a:xfrm>
            <a:off x="838200" y="1825625"/>
            <a:ext cx="10515600" cy="4127119"/>
          </a:xfrm>
        </p:spPr>
        <p:txBody>
          <a:bodyPr>
            <a:normAutofit fontScale="40000" lnSpcReduction="20000"/>
          </a:bodyPr>
          <a:lstStyle/>
          <a:p>
            <a:pPr marL="0" indent="0">
              <a:buNone/>
            </a:pPr>
            <a:r>
              <a:rPr lang="en-GB" dirty="0"/>
              <a:t>Through our PE curriculum, pupils at </a:t>
            </a:r>
            <a:r>
              <a:rPr lang="en-GB" dirty="0" err="1"/>
              <a:t>Meadowhead</a:t>
            </a:r>
            <a:r>
              <a:rPr lang="en-GB" dirty="0"/>
              <a:t> Juniors develop progressively secure physical skills and knowledge across a broad range of sports and physical activities.</a:t>
            </a:r>
          </a:p>
          <a:p>
            <a:r>
              <a:rPr lang="en-GB" dirty="0"/>
              <a:t>Pupils:</a:t>
            </a:r>
          </a:p>
          <a:p>
            <a:pPr lvl="0"/>
            <a:r>
              <a:rPr lang="en-GB" dirty="0"/>
              <a:t>Demonstrate increasing competence, confidence and control when performing a range of physical skills.</a:t>
            </a:r>
          </a:p>
          <a:p>
            <a:pPr lvl="0"/>
            <a:r>
              <a:rPr lang="en-GB" dirty="0"/>
              <a:t>Apply skills and knowledge effectively in different activities, games and situations.</a:t>
            </a:r>
          </a:p>
          <a:p>
            <a:pPr lvl="0"/>
            <a:r>
              <a:rPr lang="en-GB" dirty="0"/>
              <a:t>Understand how to improve their own performance and respond positively to feedback.</a:t>
            </a:r>
          </a:p>
          <a:p>
            <a:pPr lvl="0"/>
            <a:r>
              <a:rPr lang="en-GB" dirty="0"/>
              <a:t>Make appropriate decisions, solve problems and apply tactics and strategies during physical activities.</a:t>
            </a:r>
          </a:p>
          <a:p>
            <a:pPr lvl="0"/>
            <a:r>
              <a:rPr lang="en-GB" dirty="0"/>
              <a:t>Demonstrate knowledge of rules, techniques and strategies across a range of sports.</a:t>
            </a:r>
          </a:p>
          <a:p>
            <a:pPr lvl="0"/>
            <a:r>
              <a:rPr lang="en-GB" dirty="0"/>
              <a:t>Develop their physical fitness and understand the importance of regular physical activity for health and wellbeing.</a:t>
            </a:r>
          </a:p>
          <a:p>
            <a:pPr lvl="0"/>
            <a:r>
              <a:rPr lang="en-GB" dirty="0"/>
              <a:t>Work cooperatively with others, demonstrating communication, teamwork, leadership and respect.</a:t>
            </a:r>
          </a:p>
          <a:p>
            <a:pPr lvl="0"/>
            <a:r>
              <a:rPr lang="en-GB" dirty="0"/>
              <a:t>Show resilience, perseverance and a willingness to challenge themselves.</a:t>
            </a:r>
          </a:p>
          <a:p>
            <a:pPr lvl="0"/>
            <a:r>
              <a:rPr lang="en-GB" dirty="0"/>
              <a:t>Experience success and have their individual achievements valued, regardless of their starting point.</a:t>
            </a:r>
          </a:p>
          <a:p>
            <a:pPr lvl="0"/>
            <a:r>
              <a:rPr lang="en-GB" dirty="0"/>
              <a:t>Develop confidence through participation in extra-curricular activities, competitions, festivals and sporting events.</a:t>
            </a:r>
          </a:p>
          <a:p>
            <a:pPr marL="0" indent="0">
              <a:buNone/>
            </a:pPr>
            <a:r>
              <a:rPr lang="en-GB" dirty="0"/>
              <a:t>The impact of PE is monitored through ongoing assessment, observation, pupil voice, tracking of progress and evaluation of individual and group achievement. Teachers use assessment information to identify pupils requiring additional support or challenge and to inform future teaching.</a:t>
            </a:r>
          </a:p>
          <a:p>
            <a:pPr marL="0" indent="0">
              <a:buNone/>
            </a:pPr>
            <a:r>
              <a:rPr lang="en-GB" dirty="0"/>
              <a:t>By the end of KS2, pupils have developed a secure foundation of physical, cognitive, social and emotional skills. They are increasingly confident, active and resilient, understand how to improve their performance, and are equipped with the knowledge and positive attitudes needed to participate in physical activity and maintain an active lifestyle beyond </a:t>
            </a:r>
            <a:r>
              <a:rPr lang="en-GB" dirty="0" err="1"/>
              <a:t>Meadowhead</a:t>
            </a:r>
            <a:r>
              <a:rPr lang="en-GB" dirty="0"/>
              <a:t> Juniors.</a:t>
            </a:r>
          </a:p>
          <a:p>
            <a:pPr marL="0" indent="0">
              <a:buNone/>
            </a:pPr>
            <a:endParaRPr lang="en-GB" dirty="0"/>
          </a:p>
        </p:txBody>
      </p:sp>
      <p:pic>
        <p:nvPicPr>
          <p:cNvPr id="4" name="Picture 3" descr="Logo">
            <a:extLst>
              <a:ext uri="{FF2B5EF4-FFF2-40B4-BE49-F238E27FC236}">
                <a16:creationId xmlns:a16="http://schemas.microsoft.com/office/drawing/2014/main" id="{4A1386B6-6C2D-F485-7C5B-4E4A1D20827B}"/>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614154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E2CDA-E18C-339E-D2A2-A3E8A22970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855F98-9848-5DE1-E8A7-B4B0CA16EB24}"/>
              </a:ext>
            </a:extLst>
          </p:cNvPr>
          <p:cNvSpPr>
            <a:spLocks noGrp="1"/>
          </p:cNvSpPr>
          <p:nvPr>
            <p:ph type="title"/>
          </p:nvPr>
        </p:nvSpPr>
        <p:spPr/>
        <p:txBody>
          <a:bodyPr/>
          <a:lstStyle/>
          <a:p>
            <a:r>
              <a:rPr lang="en-GB" dirty="0"/>
              <a:t>Teaching and Learning</a:t>
            </a:r>
          </a:p>
        </p:txBody>
      </p:sp>
      <p:pic>
        <p:nvPicPr>
          <p:cNvPr id="4" name="Picture 3" descr="Logo">
            <a:extLst>
              <a:ext uri="{FF2B5EF4-FFF2-40B4-BE49-F238E27FC236}">
                <a16:creationId xmlns:a16="http://schemas.microsoft.com/office/drawing/2014/main" id="{689BB9BA-A3D0-F627-8711-02D683AAE967}"/>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97D98209-5869-9D5F-5882-9DEAC0FC13A5}"/>
              </a:ext>
            </a:extLst>
          </p:cNvPr>
          <p:cNvSpPr>
            <a:spLocks noGrp="1"/>
          </p:cNvSpPr>
          <p:nvPr>
            <p:ph idx="1"/>
          </p:nvPr>
        </p:nvSpPr>
        <p:spPr>
          <a:xfrm>
            <a:off x="838200" y="1591056"/>
            <a:ext cx="10515600" cy="4791456"/>
          </a:xfrm>
        </p:spPr>
        <p:txBody>
          <a:bodyPr>
            <a:normAutofit fontScale="40000" lnSpcReduction="20000"/>
          </a:bodyPr>
          <a:lstStyle/>
          <a:p>
            <a:pPr marL="0" indent="0">
              <a:buNone/>
            </a:pPr>
            <a:r>
              <a:rPr lang="en-GB" dirty="0"/>
              <a:t>At </a:t>
            </a:r>
            <a:r>
              <a:rPr lang="en-GB" dirty="0" err="1"/>
              <a:t>Meadowhead</a:t>
            </a:r>
            <a:r>
              <a:rPr lang="en-GB" dirty="0"/>
              <a:t> Juniors, Physical Education is taught using the </a:t>
            </a:r>
            <a:r>
              <a:rPr lang="en-GB" b="1" dirty="0"/>
              <a:t>Lancashire PE Passport</a:t>
            </a:r>
            <a:r>
              <a:rPr lang="en-GB" dirty="0"/>
              <a:t> scheme, which provides a broad, balanced and progressive curriculum aligned with the National Curriculum. Teaching develops pupils’ physical competence, knowledge and understanding, alongside their cognitive, social and emotional skills. All pupils receive at least two hours of high-quality PE each week, regardless of weather or external factors. To facilitate effective teaching and learning in PE, it is considered good practice to ensure that:</a:t>
            </a:r>
          </a:p>
          <a:p>
            <a:pPr lvl="0"/>
            <a:r>
              <a:rPr lang="en-GB" dirty="0"/>
              <a:t>The purpose of each lesson and the intended learning outcomes are made clear to pupils.</a:t>
            </a:r>
          </a:p>
          <a:p>
            <a:pPr lvl="0"/>
            <a:r>
              <a:rPr lang="en-GB" dirty="0"/>
              <a:t>Lessons build progressively on prior learning, developing pupils’ fundamental movement skills, sport-specific techniques, tactical awareness and ability to apply skills in different contexts.</a:t>
            </a:r>
          </a:p>
          <a:p>
            <a:pPr lvl="0"/>
            <a:r>
              <a:rPr lang="en-GB" dirty="0"/>
              <a:t>Teachers use modelling, demonstrations, clear explanations and appropriate vocabulary to help pupils understand and develop new skills.</a:t>
            </a:r>
          </a:p>
          <a:p>
            <a:pPr lvl="0"/>
            <a:r>
              <a:rPr lang="en-GB" dirty="0"/>
              <a:t>Pupils have regular opportunities to practise, refine and apply skills through individual, paired, group and team activities.</a:t>
            </a:r>
          </a:p>
          <a:p>
            <a:pPr lvl="0"/>
            <a:r>
              <a:rPr lang="en-GB" dirty="0"/>
              <a:t>Assessment for Learning is embedded throughout lessons, with teachers using questioning, observation, feedback and pupil reflection to identify strengths, address misconceptions and inform next steps.</a:t>
            </a:r>
          </a:p>
          <a:p>
            <a:pPr lvl="0"/>
            <a:r>
              <a:rPr lang="en-GB" dirty="0"/>
              <a:t>Pupils are encouraged to evaluate their own and others’ performances, set targets and understand how to improve.</a:t>
            </a:r>
          </a:p>
          <a:p>
            <a:pPr lvl="0"/>
            <a:r>
              <a:rPr lang="en-GB" dirty="0"/>
              <a:t>Teamwork, communication, resilience, leadership, cooperation and sportsmanship are explicitly developed through a range of physical activities and competitive situations.</a:t>
            </a:r>
          </a:p>
          <a:p>
            <a:pPr lvl="0"/>
            <a:r>
              <a:rPr lang="en-GB" dirty="0"/>
              <a:t>Teaching is adapted to meet the needs of all pupils, including those with SEND, through appropriate differentiation and the </a:t>
            </a:r>
            <a:r>
              <a:rPr lang="en-GB" b="1" dirty="0"/>
              <a:t>STEP approach</a:t>
            </a:r>
            <a:r>
              <a:rPr lang="en-GB" dirty="0"/>
              <a:t> (Space, Task, Equipment and People), ensuring that activities are accessible while maintaining suitable challenge.</a:t>
            </a:r>
          </a:p>
          <a:p>
            <a:pPr lvl="0"/>
            <a:r>
              <a:rPr lang="en-GB" dirty="0"/>
              <a:t>Pupils who are unable to participate fully in physical activities are included through appropriate lesson-related roles and alternative opportunities to engage with the learning.</a:t>
            </a:r>
          </a:p>
          <a:p>
            <a:pPr lvl="0"/>
            <a:r>
              <a:rPr lang="en-GB" dirty="0"/>
              <a:t>A safe learning environment is maintained through clear expectations, appropriate use of equipment, effective organisation and consideration of individual needs.</a:t>
            </a:r>
          </a:p>
          <a:p>
            <a:pPr lvl="0"/>
            <a:r>
              <a:rPr lang="en-GB" dirty="0"/>
              <a:t>A range of traditional and new sports and physical activities are taught to develop pupils’ skills, confidence and enjoyment of physical activity.</a:t>
            </a:r>
          </a:p>
          <a:p>
            <a:pPr lvl="0"/>
            <a:r>
              <a:rPr lang="en-GB" dirty="0"/>
              <a:t>Opportunities are provided for pupils to extend their learning beyond lessons through extracurricular activities, sporting competitions and events, supported by the Blackburn with Darwen School Games Organisers where appropriate.</a:t>
            </a:r>
          </a:p>
          <a:p>
            <a:pPr marL="0" indent="0">
              <a:buNone/>
            </a:pPr>
            <a:r>
              <a:rPr lang="en-GB" dirty="0"/>
              <a:t>Through high-quality, inclusive teaching, pupils develop the skills, knowledge, confidence and positive attitudes needed to participate successfully in PE, enjoy physical activity and understand the importance of maintaining an active and healthy lifestyle.</a:t>
            </a:r>
          </a:p>
        </p:txBody>
      </p:sp>
    </p:spTree>
    <p:extLst>
      <p:ext uri="{BB962C8B-B14F-4D97-AF65-F5344CB8AC3E}">
        <p14:creationId xmlns:p14="http://schemas.microsoft.com/office/powerpoint/2010/main" val="6314384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A29463-37F2-3B4A-84D3-B8F0B95D50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B0B60F-7160-2771-356F-C88C53C50F34}"/>
              </a:ext>
            </a:extLst>
          </p:cNvPr>
          <p:cNvSpPr>
            <a:spLocks noGrp="1"/>
          </p:cNvSpPr>
          <p:nvPr>
            <p:ph type="title"/>
          </p:nvPr>
        </p:nvSpPr>
        <p:spPr/>
        <p:txBody>
          <a:bodyPr/>
          <a:lstStyle/>
          <a:p>
            <a:r>
              <a:rPr lang="en-GB" dirty="0"/>
              <a:t>Inclusion</a:t>
            </a:r>
          </a:p>
        </p:txBody>
      </p:sp>
      <p:sp>
        <p:nvSpPr>
          <p:cNvPr id="3" name="Content Placeholder 2">
            <a:extLst>
              <a:ext uri="{FF2B5EF4-FFF2-40B4-BE49-F238E27FC236}">
                <a16:creationId xmlns:a16="http://schemas.microsoft.com/office/drawing/2014/main" id="{C245B555-1104-9BC6-DB39-8D6867C4D323}"/>
              </a:ext>
            </a:extLst>
          </p:cNvPr>
          <p:cNvSpPr>
            <a:spLocks noGrp="1"/>
          </p:cNvSpPr>
          <p:nvPr>
            <p:ph idx="1"/>
          </p:nvPr>
        </p:nvSpPr>
        <p:spPr>
          <a:xfrm>
            <a:off x="838200" y="1825625"/>
            <a:ext cx="10515600" cy="4137430"/>
          </a:xfrm>
        </p:spPr>
        <p:txBody>
          <a:bodyPr>
            <a:normAutofit fontScale="92500" lnSpcReduction="10000"/>
          </a:bodyPr>
          <a:lstStyle/>
          <a:p>
            <a:pPr marL="0" indent="0">
              <a:buNone/>
            </a:pPr>
            <a:r>
              <a:rPr lang="en-GB" sz="2000" dirty="0"/>
              <a:t>All learners, regardless of their individual starting points or needs, will have access to the Physical Education curriculum at </a:t>
            </a:r>
            <a:r>
              <a:rPr lang="en-GB" sz="2000" dirty="0" err="1"/>
              <a:t>Meadowhead</a:t>
            </a:r>
            <a:r>
              <a:rPr lang="en-GB" sz="2000" dirty="0"/>
              <a:t> Juniors. It is the responsibility of each teacher to adapt their teaching to ensure that all pupils can participate, make progress and experience success in PE. To facilitate inclusion in Physical Education, it is considered good practice to ensure that:</a:t>
            </a:r>
          </a:p>
          <a:p>
            <a:pPr lvl="0"/>
            <a:r>
              <a:rPr lang="en-GB" sz="2000" dirty="0"/>
              <a:t>Learning experiences are planned to meet the needs of all pupils, including those with SEND, and take account of their individual abilities, needs and starting points.</a:t>
            </a:r>
          </a:p>
          <a:p>
            <a:pPr lvl="0"/>
            <a:r>
              <a:rPr lang="en-GB" sz="2000" dirty="0"/>
              <a:t>The Lancashire PE Passport scheme is adapted where necessary to ensure that all pupils can access the curriculum and develop their physical skills and knowledge.</a:t>
            </a:r>
          </a:p>
          <a:p>
            <a:pPr lvl="0"/>
            <a:r>
              <a:rPr lang="en-GB" sz="2000" dirty="0"/>
              <a:t>The STEP approach (Space, Task, Equipment and People) is used to adapt activities, rules, equipment, playing areas and groupings to remove barriers to learning.</a:t>
            </a:r>
          </a:p>
          <a:p>
            <a:pPr lvl="0"/>
            <a:r>
              <a:rPr lang="en-GB" sz="2000" dirty="0"/>
              <a:t>Clear instructions, demonstrations, modelling and visual supports are used to help pupils understand activities and develop confidence.</a:t>
            </a:r>
          </a:p>
          <a:p>
            <a:pPr lvl="0"/>
            <a:r>
              <a:rPr lang="en-GB" sz="2000" dirty="0"/>
              <a:t>Appropriate scaffolding, differentiation and challenge are provided to enable pupils to develop skills at their own pace and achieve success.</a:t>
            </a:r>
          </a:p>
        </p:txBody>
      </p:sp>
      <p:pic>
        <p:nvPicPr>
          <p:cNvPr id="4" name="Picture 3" descr="Logo">
            <a:extLst>
              <a:ext uri="{FF2B5EF4-FFF2-40B4-BE49-F238E27FC236}">
                <a16:creationId xmlns:a16="http://schemas.microsoft.com/office/drawing/2014/main" id="{4F42D09A-338F-2FAB-3F71-9130C84AD154}"/>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049209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7F4A7-6C16-76E4-1A05-01F80EF7E5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234DD3-BE47-4A1F-60FD-CF14E0134254}"/>
              </a:ext>
            </a:extLst>
          </p:cNvPr>
          <p:cNvSpPr>
            <a:spLocks noGrp="1"/>
          </p:cNvSpPr>
          <p:nvPr>
            <p:ph type="title"/>
          </p:nvPr>
        </p:nvSpPr>
        <p:spPr/>
        <p:txBody>
          <a:bodyPr/>
          <a:lstStyle/>
          <a:p>
            <a:r>
              <a:rPr lang="en-GB" dirty="0"/>
              <a:t>Inclusion</a:t>
            </a:r>
          </a:p>
        </p:txBody>
      </p:sp>
      <p:sp>
        <p:nvSpPr>
          <p:cNvPr id="3" name="Content Placeholder 2">
            <a:extLst>
              <a:ext uri="{FF2B5EF4-FFF2-40B4-BE49-F238E27FC236}">
                <a16:creationId xmlns:a16="http://schemas.microsoft.com/office/drawing/2014/main" id="{A1D97A15-5D8F-C590-04B8-A57DF754AC89}"/>
              </a:ext>
            </a:extLst>
          </p:cNvPr>
          <p:cNvSpPr>
            <a:spLocks noGrp="1"/>
          </p:cNvSpPr>
          <p:nvPr>
            <p:ph idx="1"/>
          </p:nvPr>
        </p:nvSpPr>
        <p:spPr>
          <a:xfrm>
            <a:off x="838200" y="1825625"/>
            <a:ext cx="10515600" cy="4127119"/>
          </a:xfrm>
        </p:spPr>
        <p:txBody>
          <a:bodyPr>
            <a:normAutofit fontScale="92500" lnSpcReduction="20000"/>
          </a:bodyPr>
          <a:lstStyle/>
          <a:p>
            <a:pPr lvl="0"/>
            <a:r>
              <a:rPr lang="en-GB" sz="2000" dirty="0"/>
              <a:t>A range of activities and sports are taught to recognise different strengths, interests and abilities, ensuring that all pupils have opportunities to participate and develop.</a:t>
            </a:r>
          </a:p>
          <a:p>
            <a:pPr lvl="0"/>
            <a:r>
              <a:rPr lang="en-GB" sz="2000" dirty="0"/>
              <a:t>Pupils are encouraged to work collaboratively, celebrate individual achievements and demonstrate respect, teamwork and sportsmanship.</a:t>
            </a:r>
          </a:p>
          <a:p>
            <a:pPr lvl="0"/>
            <a:r>
              <a:rPr lang="en-GB" sz="2000" dirty="0"/>
              <a:t>Teachers create a positive and supportive learning environment where pupils feel safe to try new activities, make mistakes and develop resilience.</a:t>
            </a:r>
          </a:p>
          <a:p>
            <a:pPr lvl="0"/>
            <a:r>
              <a:rPr lang="en-GB" sz="2000" dirty="0"/>
              <a:t>Pupils who are temporarily unable to participate fully in physical activities are included through appropriate lesson-related roles and alternative opportunities to engage with the learning.</a:t>
            </a:r>
          </a:p>
          <a:p>
            <a:pPr lvl="0"/>
            <a:r>
              <a:rPr lang="en-GB" sz="2000" dirty="0"/>
              <a:t>Teachers monitor pupils’ participation, engagement and progress, adapting provision where necessary to ensure that individual needs are met.</a:t>
            </a:r>
          </a:p>
          <a:p>
            <a:pPr lvl="0"/>
            <a:r>
              <a:rPr lang="en-GB" sz="2000" dirty="0"/>
              <a:t>Specialist coaches provide CPD to staff, ensuring the needs of all learners, including gifted and talented sports performers, are met. </a:t>
            </a:r>
          </a:p>
          <a:p>
            <a:pPr marL="0" indent="0">
              <a:buNone/>
            </a:pPr>
            <a:r>
              <a:rPr lang="en-GB" sz="2000" dirty="0"/>
              <a:t>Through inclusive teaching and adaptive practice, we aim to ensure that every pupil can access high-quality PE, develop physical competence and confidence, and experience the enjoyment and benefits of an active and healthy lifestyle.</a:t>
            </a:r>
          </a:p>
          <a:p>
            <a:endParaRPr lang="en-GB" sz="2000" dirty="0"/>
          </a:p>
        </p:txBody>
      </p:sp>
      <p:pic>
        <p:nvPicPr>
          <p:cNvPr id="4" name="Picture 3" descr="Logo">
            <a:extLst>
              <a:ext uri="{FF2B5EF4-FFF2-40B4-BE49-F238E27FC236}">
                <a16:creationId xmlns:a16="http://schemas.microsoft.com/office/drawing/2014/main" id="{5943156A-3711-644F-60B7-C23E24BBE95A}"/>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26390306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73ACA-2916-ABD0-199B-233C2ED2EA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1F90B2-3B04-C50B-D620-00CE1D547FE5}"/>
              </a:ext>
            </a:extLst>
          </p:cNvPr>
          <p:cNvSpPr>
            <a:spLocks noGrp="1"/>
          </p:cNvSpPr>
          <p:nvPr>
            <p:ph type="title"/>
          </p:nvPr>
        </p:nvSpPr>
        <p:spPr/>
        <p:txBody>
          <a:bodyPr/>
          <a:lstStyle/>
          <a:p>
            <a:r>
              <a:rPr lang="en-GB" dirty="0"/>
              <a:t>Planning</a:t>
            </a:r>
          </a:p>
        </p:txBody>
      </p:sp>
      <p:pic>
        <p:nvPicPr>
          <p:cNvPr id="4" name="Picture 3" descr="Logo">
            <a:extLst>
              <a:ext uri="{FF2B5EF4-FFF2-40B4-BE49-F238E27FC236}">
                <a16:creationId xmlns:a16="http://schemas.microsoft.com/office/drawing/2014/main" id="{83D49B02-C613-AF12-11CE-638E724CB29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5F73694D-298D-1A0F-FEA9-225DA1230935}"/>
              </a:ext>
            </a:extLst>
          </p:cNvPr>
          <p:cNvSpPr txBox="1"/>
          <p:nvPr/>
        </p:nvSpPr>
        <p:spPr>
          <a:xfrm>
            <a:off x="523494" y="1788580"/>
            <a:ext cx="3518154" cy="4154984"/>
          </a:xfrm>
          <a:prstGeom prst="rect">
            <a:avLst/>
          </a:prstGeom>
          <a:noFill/>
        </p:spPr>
        <p:txBody>
          <a:bodyPr wrap="square">
            <a:spAutoFit/>
          </a:bodyPr>
          <a:lstStyle/>
          <a:p>
            <a:pPr>
              <a:lnSpc>
                <a:spcPct val="100000"/>
              </a:lnSpc>
              <a:spcAft>
                <a:spcPts val="600"/>
              </a:spcAft>
            </a:pPr>
            <a:r>
              <a:rPr lang="en-GB" sz="1200" dirty="0"/>
              <a:t>The Lancashire PE Passport provides a structured and progressive approach to planning Physical Education across Key Stage 2. It supports teachers in delivering a broad and balanced curriculum that develops pupils’ physical skills, knowledge, tactical understanding and social and emotional skills across a range of sports and physical activities. Planning builds on prior learning and provides opportunities for pupils to practise, refine and apply their skills with increasing confidence and independence. PE Passport planning is adapted to meet the needs of our learners, taking account of their individual starting points, abilities and needs. Teachers adapt activities, equipment, rules and levels of challenge to ensure that all pupils, including those with SEND, can access the curriculum and experience success. The STEP approach (Space, Task, Equipment and People) is used where appropriate to remove barriers to participation and ensure that learning is inclusive, engaging and appropriately challenging for every pupil.</a:t>
            </a:r>
            <a:endParaRPr lang="en-US" sz="1200" dirty="0"/>
          </a:p>
        </p:txBody>
      </p:sp>
      <p:pic>
        <p:nvPicPr>
          <p:cNvPr id="8" name="Picture 7">
            <a:extLst>
              <a:ext uri="{FF2B5EF4-FFF2-40B4-BE49-F238E27FC236}">
                <a16:creationId xmlns:a16="http://schemas.microsoft.com/office/drawing/2014/main" id="{DD12F45D-E24B-9578-ABA2-A22DB5C19EE7}"/>
              </a:ext>
            </a:extLst>
          </p:cNvPr>
          <p:cNvPicPr>
            <a:picLocks noChangeAspect="1"/>
          </p:cNvPicPr>
          <p:nvPr/>
        </p:nvPicPr>
        <p:blipFill>
          <a:blip r:embed="rId3"/>
          <a:stretch>
            <a:fillRect/>
          </a:stretch>
        </p:blipFill>
        <p:spPr>
          <a:xfrm>
            <a:off x="4347773" y="1332344"/>
            <a:ext cx="4366459" cy="2757763"/>
          </a:xfrm>
          <a:prstGeom prst="rect">
            <a:avLst/>
          </a:prstGeom>
        </p:spPr>
      </p:pic>
      <p:pic>
        <p:nvPicPr>
          <p:cNvPr id="10" name="Picture 9">
            <a:extLst>
              <a:ext uri="{FF2B5EF4-FFF2-40B4-BE49-F238E27FC236}">
                <a16:creationId xmlns:a16="http://schemas.microsoft.com/office/drawing/2014/main" id="{056823B2-AFC2-D4F8-75A6-A834E23223F2}"/>
              </a:ext>
            </a:extLst>
          </p:cNvPr>
          <p:cNvPicPr>
            <a:picLocks noChangeAspect="1"/>
          </p:cNvPicPr>
          <p:nvPr/>
        </p:nvPicPr>
        <p:blipFill>
          <a:blip r:embed="rId4"/>
          <a:stretch>
            <a:fillRect/>
          </a:stretch>
        </p:blipFill>
        <p:spPr>
          <a:xfrm>
            <a:off x="5908685" y="3528038"/>
            <a:ext cx="5611093" cy="2445271"/>
          </a:xfrm>
          <a:prstGeom prst="rect">
            <a:avLst/>
          </a:prstGeom>
        </p:spPr>
      </p:pic>
    </p:spTree>
    <p:extLst>
      <p:ext uri="{BB962C8B-B14F-4D97-AF65-F5344CB8AC3E}">
        <p14:creationId xmlns:p14="http://schemas.microsoft.com/office/powerpoint/2010/main" val="42538760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09735-0A18-70E1-9D7F-451FC6D026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420A70-AB93-7F2E-D7C4-0ACCEE395DC4}"/>
              </a:ext>
            </a:extLst>
          </p:cNvPr>
          <p:cNvSpPr>
            <a:spLocks noGrp="1"/>
          </p:cNvSpPr>
          <p:nvPr>
            <p:ph type="title"/>
          </p:nvPr>
        </p:nvSpPr>
        <p:spPr/>
        <p:txBody>
          <a:bodyPr/>
          <a:lstStyle/>
          <a:p>
            <a:r>
              <a:rPr lang="en-GB" dirty="0"/>
              <a:t>Health and Safety</a:t>
            </a:r>
          </a:p>
        </p:txBody>
      </p:sp>
      <p:pic>
        <p:nvPicPr>
          <p:cNvPr id="4" name="Picture 3" descr="Logo">
            <a:extLst>
              <a:ext uri="{FF2B5EF4-FFF2-40B4-BE49-F238E27FC236}">
                <a16:creationId xmlns:a16="http://schemas.microsoft.com/office/drawing/2014/main" id="{14035A34-1216-5848-6504-2A10E99F111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10" name="TextBox 9">
            <a:extLst>
              <a:ext uri="{FF2B5EF4-FFF2-40B4-BE49-F238E27FC236}">
                <a16:creationId xmlns:a16="http://schemas.microsoft.com/office/drawing/2014/main" id="{5DDA6ECA-FC10-3E9E-A90A-D3131D5011A9}"/>
              </a:ext>
            </a:extLst>
          </p:cNvPr>
          <p:cNvSpPr txBox="1"/>
          <p:nvPr/>
        </p:nvSpPr>
        <p:spPr>
          <a:xfrm>
            <a:off x="688086" y="1361147"/>
            <a:ext cx="10515600" cy="5295552"/>
          </a:xfrm>
          <a:prstGeom prst="rect">
            <a:avLst/>
          </a:prstGeom>
          <a:noFill/>
        </p:spPr>
        <p:txBody>
          <a:bodyPr wrap="square">
            <a:spAutoFit/>
          </a:bodyPr>
          <a:lstStyle/>
          <a:p>
            <a:r>
              <a:rPr lang="en-GB" sz="1600" b="1" dirty="0"/>
              <a:t>PE Kit and Jewellery</a:t>
            </a:r>
          </a:p>
          <a:p>
            <a:r>
              <a:rPr lang="en-GB" sz="1600" dirty="0"/>
              <a:t>All jewellery must be removed before participating in PE lessons, in line with school health and safety procedures. Long hair must be tied back securely for all PE lessons. If a pupil arrives without a suitable hair tie, one will be provided by a member of staff.</a:t>
            </a:r>
          </a:p>
          <a:p>
            <a:r>
              <a:rPr lang="en-GB" sz="1600" b="1" dirty="0"/>
              <a:t>Health and Safety</a:t>
            </a:r>
          </a:p>
          <a:p>
            <a:pPr lvl="0"/>
            <a:r>
              <a:rPr lang="en-GB" sz="1600" dirty="0"/>
              <a:t>Gymnastics equipment will be inspected annually by a suitably qualified company. The Site Manager will check outdoor areas each morning for potential hazards and report any concerns.</a:t>
            </a:r>
          </a:p>
          <a:p>
            <a:pPr lvl="0"/>
            <a:r>
              <a:rPr lang="en-GB" sz="1600" dirty="0"/>
              <a:t>The teacher delivering an indoor PE lesson is responsible for checking that the hall is safe and free from hazards before the lesson begins.</a:t>
            </a:r>
          </a:p>
          <a:p>
            <a:pPr lvl="0"/>
            <a:r>
              <a:rPr lang="en-GB" sz="1600" dirty="0"/>
              <a:t>Teachers must ensure that apparatus is assembled, positioned and used safely. Pupils must not move or handle apparatus without appropriate supervision and instruction.</a:t>
            </a:r>
          </a:p>
          <a:p>
            <a:pPr lvl="0"/>
            <a:r>
              <a:rPr lang="en-GB" sz="1600" dirty="0"/>
              <a:t>Pupils must not be given unsupervised access to the PE equipment cupboard or be responsible for managing the cupboard independently.</a:t>
            </a:r>
          </a:p>
          <a:p>
            <a:pPr lvl="0"/>
            <a:r>
              <a:rPr lang="en-GB" sz="1600" dirty="0"/>
              <a:t>Any damaged or unsafe equipment must be taken out of use and reported promptly.</a:t>
            </a:r>
          </a:p>
          <a:p>
            <a:r>
              <a:rPr lang="en-GB" sz="1600" b="1" dirty="0"/>
              <a:t>Accident Reporting</a:t>
            </a:r>
          </a:p>
          <a:p>
            <a:r>
              <a:rPr lang="en-GB" sz="1600" dirty="0"/>
              <a:t>All accidents, injuries and significant incidents occurring during PE lessons or sporting activities must be reported promptly in accordance with the school’s accident-reporting procedures. Relevant incidents must be reported to the designated First Aid Coordinator and Headteacher, as appropriate, and recorded in the school’s accident book or approved reporting system. Any necessary follow-up action must be taken to reduce the risk of a similar incident occurring again.</a:t>
            </a:r>
          </a:p>
          <a:p>
            <a:pPr>
              <a:lnSpc>
                <a:spcPct val="90000"/>
              </a:lnSpc>
              <a:spcAft>
                <a:spcPts val="600"/>
              </a:spcAft>
            </a:pPr>
            <a:endParaRPr lang="en-US" sz="2000" b="1" dirty="0"/>
          </a:p>
        </p:txBody>
      </p:sp>
    </p:spTree>
    <p:extLst>
      <p:ext uri="{BB962C8B-B14F-4D97-AF65-F5344CB8AC3E}">
        <p14:creationId xmlns:p14="http://schemas.microsoft.com/office/powerpoint/2010/main" val="21890114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3800D-AF23-17CE-4A2B-C607626CDB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22AB94-CE1A-DAD5-FEC3-48963E6C46E7}"/>
              </a:ext>
            </a:extLst>
          </p:cNvPr>
          <p:cNvSpPr>
            <a:spLocks noGrp="1"/>
          </p:cNvSpPr>
          <p:nvPr>
            <p:ph type="title"/>
          </p:nvPr>
        </p:nvSpPr>
        <p:spPr/>
        <p:txBody>
          <a:bodyPr/>
          <a:lstStyle/>
          <a:p>
            <a:r>
              <a:rPr lang="en-GB" dirty="0"/>
              <a:t>Assessment</a:t>
            </a:r>
          </a:p>
        </p:txBody>
      </p:sp>
      <p:pic>
        <p:nvPicPr>
          <p:cNvPr id="4" name="Picture 3" descr="Logo">
            <a:extLst>
              <a:ext uri="{FF2B5EF4-FFF2-40B4-BE49-F238E27FC236}">
                <a16:creationId xmlns:a16="http://schemas.microsoft.com/office/drawing/2014/main" id="{10A29B7E-D66F-62EF-752F-446E550362B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10" name="TextBox 9">
            <a:extLst>
              <a:ext uri="{FF2B5EF4-FFF2-40B4-BE49-F238E27FC236}">
                <a16:creationId xmlns:a16="http://schemas.microsoft.com/office/drawing/2014/main" id="{8E8EE550-3966-F380-B39F-5E775E6E043F}"/>
              </a:ext>
            </a:extLst>
          </p:cNvPr>
          <p:cNvSpPr txBox="1"/>
          <p:nvPr/>
        </p:nvSpPr>
        <p:spPr>
          <a:xfrm>
            <a:off x="605790" y="1461731"/>
            <a:ext cx="11098530" cy="4774477"/>
          </a:xfrm>
          <a:prstGeom prst="rect">
            <a:avLst/>
          </a:prstGeom>
          <a:noFill/>
        </p:spPr>
        <p:txBody>
          <a:bodyPr wrap="square">
            <a:spAutoFit/>
          </a:bodyPr>
          <a:lstStyle/>
          <a:p>
            <a:r>
              <a:rPr lang="en-GB" dirty="0"/>
              <a:t>Assessment in PE is used to monitor pupils’ progress, identify strengths and areas for development, and inform future teaching. The Primary PE Passport supports formative and summative assessment across a range of PE units, ensuring that pupils’ holistic development is recognised rather than focusing solely on physical performance.</a:t>
            </a:r>
          </a:p>
          <a:p>
            <a:r>
              <a:rPr lang="en-GB" dirty="0"/>
              <a:t>Formative assessment is embedded throughout lessons through teacher observation, questioning, feedback and Assessment for Learning (</a:t>
            </a:r>
            <a:r>
              <a:rPr lang="en-GB" dirty="0" err="1"/>
              <a:t>AfL</a:t>
            </a:r>
            <a:r>
              <a:rPr lang="en-GB" dirty="0"/>
              <a:t>). Teachers complete lesson evaluations on PE Passport to inform future planning and adapt teaching in response to pupils’ needs. At the end of each unit, teachers assess pupils against clear learning objectives and National Curriculum outcomes, using the Performing, Personal, Social, Health and Emotional (PSHE), and Competition categories to develop a rounded picture of pupils’ progress. Assessment takes place across a range of PE strands, including dance, gymnastics and outdoor adventurous activities.</a:t>
            </a:r>
          </a:p>
          <a:p>
            <a:r>
              <a:rPr lang="en-GB" dirty="0"/>
              <a:t>Photographs and videos are uploaded to PE Passport to evidence pupils’ participation, skill development and achievement, supporting accurate assessment and the moderation of standards across the school. Assessment outcomes identify pupils who are exceeding expectations or require further support. Information is shared with the next class teacher to inform future planning and ensure continuity of learning. The PE Subject Leader monitors assessment information and evidence to evaluate standards, identify areas for development and inform future curriculum improvements.</a:t>
            </a:r>
          </a:p>
        </p:txBody>
      </p:sp>
    </p:spTree>
    <p:extLst>
      <p:ext uri="{BB962C8B-B14F-4D97-AF65-F5344CB8AC3E}">
        <p14:creationId xmlns:p14="http://schemas.microsoft.com/office/powerpoint/2010/main" val="14894077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1B46F-2F35-760D-BE10-CDC3E6C81B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55B017-E2A0-C77F-22EA-C2ABF163E836}"/>
              </a:ext>
            </a:extLst>
          </p:cNvPr>
          <p:cNvSpPr>
            <a:spLocks noGrp="1"/>
          </p:cNvSpPr>
          <p:nvPr>
            <p:ph type="title"/>
          </p:nvPr>
        </p:nvSpPr>
        <p:spPr/>
        <p:txBody>
          <a:bodyPr/>
          <a:lstStyle/>
          <a:p>
            <a:r>
              <a:rPr lang="en-GB" dirty="0"/>
              <a:t>Monitoring</a:t>
            </a:r>
          </a:p>
        </p:txBody>
      </p:sp>
      <p:pic>
        <p:nvPicPr>
          <p:cNvPr id="4" name="Picture 3" descr="Logo">
            <a:extLst>
              <a:ext uri="{FF2B5EF4-FFF2-40B4-BE49-F238E27FC236}">
                <a16:creationId xmlns:a16="http://schemas.microsoft.com/office/drawing/2014/main" id="{8E5E2775-BF18-924E-90DA-38F40D00D48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AEA0DDC-B0B0-826F-A135-871E875F1A42}"/>
              </a:ext>
            </a:extLst>
          </p:cNvPr>
          <p:cNvSpPr>
            <a:spLocks noGrp="1"/>
          </p:cNvSpPr>
          <p:nvPr>
            <p:ph idx="1"/>
          </p:nvPr>
        </p:nvSpPr>
        <p:spPr/>
        <p:txBody>
          <a:bodyPr>
            <a:normAutofit lnSpcReduction="10000"/>
          </a:bodyPr>
          <a:lstStyle/>
          <a:p>
            <a:pPr marL="0" indent="0">
              <a:buNone/>
            </a:pPr>
            <a:r>
              <a:rPr lang="en-GB" sz="1200" dirty="0"/>
              <a:t>Monitoring in PE is used to evaluate the quality of teaching and learning, assess the impact of the curriculum and identify areas for further development. The PE Subject Leader monitors provision across </a:t>
            </a:r>
            <a:r>
              <a:rPr lang="en-GB" sz="1200" dirty="0" err="1"/>
              <a:t>Meadowhead</a:t>
            </a:r>
            <a:r>
              <a:rPr lang="en-GB" sz="1200" dirty="0"/>
              <a:t> Juniors to ensure that the Lancashire PE Passport scheme is implemented effectively and that all pupils make progress from their individual starting points.  Monitoring activities include:</a:t>
            </a:r>
          </a:p>
          <a:p>
            <a:pPr lvl="0"/>
            <a:r>
              <a:rPr lang="en-GB" sz="1200" b="1" dirty="0"/>
              <a:t>Lesson visits:</a:t>
            </a:r>
            <a:r>
              <a:rPr lang="en-GB" sz="1200" dirty="0"/>
              <a:t> Observing PE lessons to evaluate teaching, learning, pupil engagement, inclusion and the development of physical skills.</a:t>
            </a:r>
          </a:p>
          <a:p>
            <a:pPr lvl="0"/>
            <a:r>
              <a:rPr lang="en-GB" sz="1200" b="1" dirty="0"/>
              <a:t>Planning reviews:</a:t>
            </a:r>
            <a:r>
              <a:rPr lang="en-GB" sz="1200" dirty="0"/>
              <a:t> Reviewing PE Passport planning to ensure lessons are progressive, appropriately adapted and aligned with the National Curriculum.</a:t>
            </a:r>
          </a:p>
          <a:p>
            <a:pPr lvl="0"/>
            <a:r>
              <a:rPr lang="en-GB" sz="1200" b="1" dirty="0"/>
              <a:t>Assessment monitoring:</a:t>
            </a:r>
            <a:r>
              <a:rPr lang="en-GB" sz="1200" dirty="0"/>
              <a:t> Reviewing end-of-unit assessments and teacher evaluations to evaluate pupil progress and identify strengths and areas for development.</a:t>
            </a:r>
          </a:p>
          <a:p>
            <a:pPr lvl="0"/>
            <a:r>
              <a:rPr lang="en-GB" sz="1200" b="1" dirty="0"/>
              <a:t>PE Passport evidence:</a:t>
            </a:r>
            <a:r>
              <a:rPr lang="en-GB" sz="1200" dirty="0"/>
              <a:t> Checking uploaded photographs and videos to support assessment accuracy, evidence pupils’ achievement and facilitate the moderation of standards across the school.</a:t>
            </a:r>
          </a:p>
          <a:p>
            <a:pPr lvl="0"/>
            <a:r>
              <a:rPr lang="en-GB" sz="1200" b="1" dirty="0"/>
              <a:t>Pupil voice:</a:t>
            </a:r>
            <a:r>
              <a:rPr lang="en-GB" sz="1200" dirty="0"/>
              <a:t> Gathering pupils’ views on their PE experiences, confidence, participation and enjoyment of physical activity.</a:t>
            </a:r>
          </a:p>
          <a:p>
            <a:pPr lvl="0"/>
            <a:r>
              <a:rPr lang="en-GB" sz="1200" b="1" dirty="0"/>
              <a:t>Staff voice:</a:t>
            </a:r>
            <a:r>
              <a:rPr lang="en-GB" sz="1200" dirty="0"/>
              <a:t> Discussing curriculum delivery, resource requirements, training needs and areas where staff may require additional support.</a:t>
            </a:r>
          </a:p>
          <a:p>
            <a:pPr lvl="0"/>
            <a:r>
              <a:rPr lang="en-GB" sz="1200" b="1" dirty="0"/>
              <a:t>Participation and inclusion:</a:t>
            </a:r>
            <a:r>
              <a:rPr lang="en-GB" sz="1200" dirty="0"/>
              <a:t> Monitoring pupils’ access to PE, including those with SEND, to ensure that activities are appropriately adapted and all pupils have opportunities to succeed.</a:t>
            </a:r>
          </a:p>
          <a:p>
            <a:pPr lvl="0"/>
            <a:r>
              <a:rPr lang="en-GB" sz="1200" b="1" dirty="0"/>
              <a:t>Curriculum coverage:</a:t>
            </a:r>
            <a:r>
              <a:rPr lang="en-GB" sz="1200" dirty="0"/>
              <a:t> Reviewing provision across the different PE strands to ensure breadth, balance and progression throughout KS2.</a:t>
            </a:r>
          </a:p>
          <a:p>
            <a:pPr lvl="0"/>
            <a:r>
              <a:rPr lang="en-GB" sz="1200" b="1" dirty="0"/>
              <a:t>Enrichment opportunities:</a:t>
            </a:r>
            <a:r>
              <a:rPr lang="en-GB" sz="1200" dirty="0"/>
              <a:t> Monitoring participation in extracurricular activities, sporting competitions and events supported by the Blackburn with Darwen School Games Organisers.</a:t>
            </a:r>
          </a:p>
          <a:p>
            <a:pPr lvl="0"/>
            <a:r>
              <a:rPr lang="en-GB" sz="1200" b="1" dirty="0"/>
              <a:t>Action planning:</a:t>
            </a:r>
            <a:r>
              <a:rPr lang="en-GB" sz="1200" dirty="0"/>
              <a:t> Using monitoring findings to identify strengths, address gaps and inform the PE subject development plan and future staff training.</a:t>
            </a:r>
          </a:p>
          <a:p>
            <a:pPr marL="0" indent="0">
              <a:buNone/>
            </a:pPr>
            <a:r>
              <a:rPr lang="en-GB" sz="1200" dirty="0"/>
              <a:t>Monitoring outcomes are shared with senior leaders, where appropriate, to evaluate the effectiveness of PE provision and ensure continued improvement in teaching, learning and pupil outcomes.</a:t>
            </a:r>
          </a:p>
        </p:txBody>
      </p:sp>
    </p:spTree>
    <p:extLst>
      <p:ext uri="{BB962C8B-B14F-4D97-AF65-F5344CB8AC3E}">
        <p14:creationId xmlns:p14="http://schemas.microsoft.com/office/powerpoint/2010/main" val="6286252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62FDF-5FEC-7A30-C25C-ED2C39CB3F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EF3874-26CD-32B1-3918-23AFBA004AB0}"/>
              </a:ext>
            </a:extLst>
          </p:cNvPr>
          <p:cNvSpPr>
            <a:spLocks noGrp="1"/>
          </p:cNvSpPr>
          <p:nvPr>
            <p:ph type="title"/>
          </p:nvPr>
        </p:nvSpPr>
        <p:spPr/>
        <p:txBody>
          <a:bodyPr/>
          <a:lstStyle/>
          <a:p>
            <a:r>
              <a:rPr lang="en-GB" dirty="0"/>
              <a:t>Role of the Governor</a:t>
            </a:r>
          </a:p>
        </p:txBody>
      </p:sp>
      <p:pic>
        <p:nvPicPr>
          <p:cNvPr id="4" name="Picture 3" descr="Logo">
            <a:extLst>
              <a:ext uri="{FF2B5EF4-FFF2-40B4-BE49-F238E27FC236}">
                <a16:creationId xmlns:a16="http://schemas.microsoft.com/office/drawing/2014/main" id="{E11A8701-28DB-FEA3-1051-CDE2877C3830}"/>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6929F830-A25D-7502-F7A7-A82E058DA9AA}"/>
              </a:ext>
            </a:extLst>
          </p:cNvPr>
          <p:cNvSpPr>
            <a:spLocks noGrp="1"/>
          </p:cNvSpPr>
          <p:nvPr>
            <p:ph idx="1"/>
          </p:nvPr>
        </p:nvSpPr>
        <p:spPr>
          <a:xfrm>
            <a:off x="838200" y="1825625"/>
            <a:ext cx="10515600" cy="3514471"/>
          </a:xfrm>
        </p:spPr>
        <p:txBody>
          <a:bodyPr>
            <a:normAutofit/>
          </a:bodyPr>
          <a:lstStyle/>
          <a:p>
            <a:pPr marL="0" indent="0">
              <a:buNone/>
            </a:pPr>
            <a:r>
              <a:rPr lang="en-GB" sz="2000" dirty="0">
                <a:latin typeface="+mj-lt"/>
              </a:rPr>
              <a:t>The </a:t>
            </a:r>
            <a:r>
              <a:rPr lang="en-GB" sz="2000" dirty="0"/>
              <a:t>curriculum governor and education committee</a:t>
            </a:r>
            <a:r>
              <a:rPr lang="en-GB" sz="2000" dirty="0">
                <a:latin typeface="+mj-lt"/>
              </a:rPr>
              <a:t> work with the PE Subject Leader to provide appropriate oversight and support for the subject across the school. They develop an understanding of the PE curriculum, including its progression of knowledge and practical skills, and monitor how effectively the subject is being implemented. The governor meets with the subject leader to discuss curriculum developments, strengths, areas for improvement, pupil progress, inclusion, resources and subject priorities. They may support the monitoring of PE through activities such as learning walks, reviewing curriculum documentation, discussing pupil voice and looking at examples of pupils' work. </a:t>
            </a:r>
          </a:p>
          <a:p>
            <a:pPr marL="0" indent="0">
              <a:buNone/>
            </a:pPr>
            <a:r>
              <a:rPr lang="en-GB" sz="2000" dirty="0">
                <a:latin typeface="+mj-lt"/>
              </a:rPr>
              <a:t>The link governor also provides an opportunity for the subject leader to share the impact of developments and any challenges or resource needs. Through regular communication and appropriate challenge, the link governor helps governors maintain an informed understanding of the quality and impact of PE across the school.</a:t>
            </a:r>
          </a:p>
        </p:txBody>
      </p:sp>
    </p:spTree>
    <p:extLst>
      <p:ext uri="{BB962C8B-B14F-4D97-AF65-F5344CB8AC3E}">
        <p14:creationId xmlns:p14="http://schemas.microsoft.com/office/powerpoint/2010/main" val="594604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DA17B-4948-D3D3-27BF-448CC223C6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E0A46C-D07A-962D-5109-DD213B35A8CF}"/>
              </a:ext>
            </a:extLst>
          </p:cNvPr>
          <p:cNvSpPr>
            <a:spLocks noGrp="1"/>
          </p:cNvSpPr>
          <p:nvPr>
            <p:ph type="title"/>
          </p:nvPr>
        </p:nvSpPr>
        <p:spPr/>
        <p:txBody>
          <a:bodyPr/>
          <a:lstStyle/>
          <a:p>
            <a:r>
              <a:rPr lang="en-GB" dirty="0"/>
              <a:t>Equal Opportunities</a:t>
            </a:r>
          </a:p>
        </p:txBody>
      </p:sp>
      <p:pic>
        <p:nvPicPr>
          <p:cNvPr id="4" name="Picture 3" descr="Logo">
            <a:extLst>
              <a:ext uri="{FF2B5EF4-FFF2-40B4-BE49-F238E27FC236}">
                <a16:creationId xmlns:a16="http://schemas.microsoft.com/office/drawing/2014/main" id="{0EB8F397-57B9-353B-068C-680A5F69A34E}"/>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1C07C7DB-6FF9-70F7-F87B-2B541AE0CFA0}"/>
              </a:ext>
            </a:extLst>
          </p:cNvPr>
          <p:cNvSpPr>
            <a:spLocks noGrp="1"/>
          </p:cNvSpPr>
          <p:nvPr>
            <p:ph idx="1"/>
          </p:nvPr>
        </p:nvSpPr>
        <p:spPr/>
        <p:txBody>
          <a:bodyPr>
            <a:normAutofit/>
          </a:bodyPr>
          <a:lstStyle/>
          <a:p>
            <a:pPr marL="0" indent="0">
              <a:buNone/>
            </a:pPr>
            <a:r>
              <a:rPr lang="en-GB" sz="2200" dirty="0">
                <a:cs typeface="Calibri Light" panose="020F0302020204030204" pitchFamily="34" charset="0"/>
              </a:rPr>
              <a:t>1. All pupils will have equal access to the </a:t>
            </a:r>
            <a:r>
              <a:rPr lang="en-GB" sz="2200">
                <a:cs typeface="Calibri Light" panose="020F0302020204030204" pitchFamily="34" charset="0"/>
              </a:rPr>
              <a:t>entire PE curriculum</a:t>
            </a:r>
            <a:endParaRPr lang="en-GB" sz="2200" dirty="0">
              <a:cs typeface="Calibri Light" panose="020F0302020204030204" pitchFamily="34" charset="0"/>
            </a:endParaRPr>
          </a:p>
          <a:p>
            <a:pPr marL="0" indent="0">
              <a:buNone/>
            </a:pPr>
            <a:r>
              <a:rPr lang="en-GB" sz="2200" dirty="0">
                <a:cs typeface="Calibri Light" panose="020F0302020204030204" pitchFamily="34" charset="0"/>
              </a:rPr>
              <a:t>2. Gender, learning ability, physical ability, ethnicity, linguistic ability and/or cultural circumstances will not impede pupils from accessing all computing lessons. </a:t>
            </a:r>
          </a:p>
          <a:p>
            <a:pPr marL="0" indent="0">
              <a:buNone/>
            </a:pPr>
            <a:r>
              <a:rPr lang="en-GB" sz="2200" dirty="0">
                <a:cs typeface="Calibri Light" panose="020F0302020204030204" pitchFamily="34" charset="0"/>
              </a:rPr>
              <a:t>3. Where it is inappropriate for a pupil to participate in a lesson because of reasons related to any of the factors outlined above, the lessons will be adapted to meet the pupil’s needs and alternative arrangements involving extra support, will be provided where necessary. </a:t>
            </a:r>
          </a:p>
          <a:p>
            <a:pPr marL="0" indent="0">
              <a:buNone/>
            </a:pPr>
            <a:r>
              <a:rPr lang="en-GB" sz="2200" dirty="0">
                <a:cs typeface="Calibri Light" panose="020F0302020204030204" pitchFamily="34" charset="0"/>
              </a:rPr>
              <a:t>4. All efforts will be made to ensure that cultural and gender differences will be positively reflected in all lessons and teaching materials used.</a:t>
            </a:r>
            <a:br>
              <a:rPr lang="en-GB" sz="2200" dirty="0">
                <a:cs typeface="Calibri Light" panose="020F0302020204030204" pitchFamily="34" charset="0"/>
              </a:rPr>
            </a:br>
            <a:r>
              <a:rPr lang="en-GB" sz="2200" dirty="0">
                <a:cs typeface="Calibri Light" panose="020F0302020204030204" pitchFamily="34" charset="0"/>
              </a:rPr>
              <a:t>5. </a:t>
            </a:r>
            <a:r>
              <a:rPr lang="en-GB" sz="2200" dirty="0" err="1">
                <a:cs typeface="Calibri Light" panose="020F0302020204030204" pitchFamily="34" charset="0"/>
              </a:rPr>
              <a:t>Meadowhead</a:t>
            </a:r>
            <a:r>
              <a:rPr lang="en-GB" sz="2200" dirty="0">
                <a:cs typeface="Calibri Light" panose="020F0302020204030204" pitchFamily="34" charset="0"/>
              </a:rPr>
              <a:t> Juniors aims to provide more academically able pupils with the opportunity to extend their thinking through extension activities such as providing further enquiry questions. </a:t>
            </a:r>
          </a:p>
          <a:p>
            <a:endParaRPr lang="en-GB" dirty="0"/>
          </a:p>
        </p:txBody>
      </p:sp>
    </p:spTree>
    <p:extLst>
      <p:ext uri="{BB962C8B-B14F-4D97-AF65-F5344CB8AC3E}">
        <p14:creationId xmlns:p14="http://schemas.microsoft.com/office/powerpoint/2010/main" val="11571861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4519CD-5C04-6471-27F1-9463B87275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B6CD32-9F52-E0F6-530C-A749339B96F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633FF907-F3B3-4697-7FB3-A70A6DE7D796}"/>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B676AF1-DA64-CC00-99C1-9F5E77B51100}"/>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28941351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FEB11-DE10-5F74-6C91-31B8B244F2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D9FFAC-0EF2-0B69-DC70-1892C04305E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C27B6071-94CC-78BD-EBA3-9D6CDA6FFF8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718D8BC1-C3E1-6B95-80A3-60FF3F0C1718}"/>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4537035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06730-4C41-19A4-4F1E-C6C242A38D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FDFCE1-AD59-0A4B-736C-B7133C8C3BDC}"/>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0A8017FC-AAA7-0488-4528-08E60395AAD1}"/>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B556BC24-B418-4EEE-798F-0622CD15EC9F}"/>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42312551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459</TotalTime>
  <Words>3379</Words>
  <Application>Microsoft Office PowerPoint</Application>
  <PresentationFormat>Widescreen</PresentationFormat>
  <Paragraphs>131</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Aptos</vt:lpstr>
      <vt:lpstr>Aptos Display</vt:lpstr>
      <vt:lpstr>Arial</vt:lpstr>
      <vt:lpstr>Calibri Light</vt:lpstr>
      <vt:lpstr>Office Theme</vt:lpstr>
      <vt:lpstr>PowerPoint Presentation</vt:lpstr>
      <vt:lpstr>Physical Education Policy</vt:lpstr>
      <vt:lpstr>Role of the Subject Leader</vt:lpstr>
      <vt:lpstr>Overview</vt:lpstr>
      <vt:lpstr>Intent</vt:lpstr>
      <vt:lpstr>Implementation</vt:lpstr>
      <vt:lpstr>Impact</vt:lpstr>
      <vt:lpstr>Teaching and Learning</vt:lpstr>
      <vt:lpstr>Inclusion</vt:lpstr>
      <vt:lpstr>Inclusion</vt:lpstr>
      <vt:lpstr>Planning</vt:lpstr>
      <vt:lpstr>Health and Safety</vt:lpstr>
      <vt:lpstr>Assessment</vt:lpstr>
      <vt:lpstr>Monitoring</vt:lpstr>
      <vt:lpstr>Role of the Governor</vt:lpstr>
      <vt:lpstr>Equal Opportunities</vt:lpstr>
      <vt:lpstr>Evidence</vt:lpstr>
      <vt:lpstr>Evidence</vt:lpstr>
      <vt:lpstr>Evidence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Helen Lawton</dc:creator>
  <cp:lastModifiedBy>Helen Lawton</cp:lastModifiedBy>
  <cp:revision>9</cp:revision>
  <dcterms:created xsi:type="dcterms:W3CDTF">2026-06-17T12:41:30Z</dcterms:created>
  <dcterms:modified xsi:type="dcterms:W3CDTF">2026-10-09T09:59:42Z</dcterms:modified>
</cp:coreProperties>
</file>