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8" r:id="rId4"/>
    <p:sldId id="275" r:id="rId5"/>
    <p:sldId id="259" r:id="rId6"/>
    <p:sldId id="260" r:id="rId7"/>
    <p:sldId id="261" r:id="rId8"/>
    <p:sldId id="276" r:id="rId9"/>
    <p:sldId id="262" r:id="rId10"/>
    <p:sldId id="263" r:id="rId11"/>
    <p:sldId id="277" r:id="rId12"/>
    <p:sldId id="272" r:id="rId13"/>
    <p:sldId id="274" r:id="rId14"/>
    <p:sldId id="268" r:id="rId15"/>
    <p:sldId id="271" r:id="rId16"/>
    <p:sldId id="266" r:id="rId17"/>
    <p:sldId id="269" r:id="rId18"/>
    <p:sldId id="279" r:id="rId19"/>
    <p:sldId id="27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30771-0F2D-FAC8-3CA0-D18FC5BFC90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CA3BF90-9877-9BEC-249C-E71325BFCA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13B0BFE-1B74-ED8D-D7E9-EE8F7BCF1FE0}"/>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C5ED0590-AF49-EA8A-62F2-35C396A421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19D376-BCC6-CE4B-94D3-EF2DB2F71B64}"/>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76527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78C4E-917E-C8D9-3A55-57DC18A5A6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9F4287-F401-E342-EE07-98CBDE68D8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94560A-5D6C-22DC-7AC1-C8FBE19F74F6}"/>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7CFE7300-4CAF-9B18-606A-79E3B80949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CD1ECA-2EA3-899D-8427-45B5D96A7B4E}"/>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8112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EE778-16F9-A724-6A4F-C83310B463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94EC1C-1811-80A1-AB68-8BC57FFE493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9B2182-5455-1F56-42F5-7C99E2260A8C}"/>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9B2A4F8B-DC73-885D-7155-3331EBB401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91A6F-887D-915B-86FE-1799700A5395}"/>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6358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47B37-5F7B-06D6-3B0E-A230DCC4FE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64CCF9-4F5A-A5CF-E545-59D3766CDE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B3B68B5-BDB2-B475-F339-9F57E1A47C5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689727-7553-715B-FA7B-EFF207697CBC}"/>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6" name="Footer Placeholder 5">
            <a:extLst>
              <a:ext uri="{FF2B5EF4-FFF2-40B4-BE49-F238E27FC236}">
                <a16:creationId xmlns:a16="http://schemas.microsoft.com/office/drawing/2014/main" id="{DE98DEA5-D9C6-D1E9-3ED8-A918BFA0DE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2A11C9-7BB5-61F8-53C5-8848E0AD02C3}"/>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564709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A831F-0277-BDE8-6595-092C71265C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29026F-7DFA-00A6-AB39-A2B52440A5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E926E4-100C-6E5A-A2B6-FD98C718BB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4666B0E-3B36-8BA2-534C-7BF569FE31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05B414-3989-DEC6-D1D0-ECE7A844E7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5AE0B18-C50B-E4B0-4DB8-030BCCC254D2}"/>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8" name="Footer Placeholder 7">
            <a:extLst>
              <a:ext uri="{FF2B5EF4-FFF2-40B4-BE49-F238E27FC236}">
                <a16:creationId xmlns:a16="http://schemas.microsoft.com/office/drawing/2014/main" id="{35AC894E-7E3B-0A54-A557-861B08168FE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B0E4655-D0DE-53F9-74D7-1E68CFCD241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3757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C03A-2CB0-F382-529D-9677F2F1C8B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A14D242-C8D5-1BC0-40B0-EA29D64E2CC6}"/>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4" name="Footer Placeholder 3">
            <a:extLst>
              <a:ext uri="{FF2B5EF4-FFF2-40B4-BE49-F238E27FC236}">
                <a16:creationId xmlns:a16="http://schemas.microsoft.com/office/drawing/2014/main" id="{4B67E56A-4D0A-B804-3A3E-D9732C676EC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8543915-4459-E8D3-EF54-8B3D1BC9D3C0}"/>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930969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A94334-7AD2-FFF9-AEB3-87B6A1C2EF94}"/>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3" name="Footer Placeholder 2">
            <a:extLst>
              <a:ext uri="{FF2B5EF4-FFF2-40B4-BE49-F238E27FC236}">
                <a16:creationId xmlns:a16="http://schemas.microsoft.com/office/drawing/2014/main" id="{CA1E8901-9F16-669A-83CB-E6BB86EF73E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C31B53E-BF33-7613-11D7-31FB87BD57A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415060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EABB5-0A38-3DC1-248B-B04C46A964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D270F8-245E-E1A2-5351-91FCF1B777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524C35-4C8A-1A5E-2A39-8707871A9C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47EE69-0127-9DE3-652A-B1E70259B212}"/>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6" name="Footer Placeholder 5">
            <a:extLst>
              <a:ext uri="{FF2B5EF4-FFF2-40B4-BE49-F238E27FC236}">
                <a16:creationId xmlns:a16="http://schemas.microsoft.com/office/drawing/2014/main" id="{07D80901-C576-9F8F-88C4-AB408903A4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ED303E-3B5E-41E6-7BFA-434F255FD53A}"/>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794330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3E1A-9A9D-2780-53D8-F35F30AAFC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63FB8F-B3F8-4558-E6B2-61D1F6FCB9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AFC4FE-9409-16B7-7EFF-8C698E1010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79924D-7853-717B-48DE-A5E35DF256A8}"/>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6" name="Footer Placeholder 5">
            <a:extLst>
              <a:ext uri="{FF2B5EF4-FFF2-40B4-BE49-F238E27FC236}">
                <a16:creationId xmlns:a16="http://schemas.microsoft.com/office/drawing/2014/main" id="{084834A0-AF53-C3B8-BB18-8AA151022D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916096-9643-4C8C-964F-F2C3B83DA9A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1464780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93455-95DC-2A37-064F-32365F29BFF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78B72D1-07A7-B15A-2705-5A1AB870CAF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70E941-346E-99D8-51FA-FA7332F93EAE}"/>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ACBE2735-CA90-20B6-0991-2840638E04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4C5C9E-80F9-56B2-795F-579D44CD141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363467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DE08BE-3F68-A3FB-79F8-313D9DFEAE4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D98F66-79F1-4218-72FE-01C975577F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5D18DC-E9E1-1D9B-AEDD-AFADDA22914B}"/>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A4AC977A-EA77-F93F-C44E-0D6F834D44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DB897A-88F9-D4D1-E5B7-354EC055181F}"/>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491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E6C9BF-08B5-E8EF-7D39-A924A4D715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114FB40-8B56-9E5E-14C2-E1C51DC66C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5343D2-E914-FA0F-E290-5BF7689E8B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4BDE73A7-01E2-C98E-8D29-6EAA8C5819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6EBB176-73E8-B163-487C-1C59576C34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9AFDC75-48AA-469A-B249-2D140CEE38E8}" type="slidenum">
              <a:rPr lang="en-GB" smtClean="0"/>
              <a:t>‹#›</a:t>
            </a:fld>
            <a:endParaRPr lang="en-GB"/>
          </a:p>
        </p:txBody>
      </p:sp>
    </p:spTree>
    <p:extLst>
      <p:ext uri="{BB962C8B-B14F-4D97-AF65-F5344CB8AC3E}">
        <p14:creationId xmlns:p14="http://schemas.microsoft.com/office/powerpoint/2010/main" val="39235008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gov.uk/government/publications/curriculum-research-review-series-languages/curriculum-research-review-series-languages"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1C94592E-F14F-CEEF-D1E0-00941474B4BB}"/>
              </a:ext>
            </a:extLst>
          </p:cNvPr>
          <p:cNvSpPr>
            <a:spLocks noGrp="1"/>
          </p:cNvSpPr>
          <p:nvPr>
            <p:ph type="subTitle" idx="1"/>
          </p:nvPr>
        </p:nvSpPr>
        <p:spPr>
          <a:xfrm>
            <a:off x="1010286" y="2130067"/>
            <a:ext cx="4036333" cy="1709849"/>
          </a:xfrm>
        </p:spPr>
        <p:txBody>
          <a:bodyPr anchor="b">
            <a:normAutofit lnSpcReduction="10000"/>
          </a:bodyPr>
          <a:lstStyle/>
          <a:p>
            <a:pPr algn="l"/>
            <a:r>
              <a:rPr lang="en-GB" sz="6000" dirty="0"/>
              <a:t>MFL – French</a:t>
            </a:r>
          </a:p>
        </p:txBody>
      </p:sp>
      <p:grpSp>
        <p:nvGrpSpPr>
          <p:cNvPr id="12" name="Group 11">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3" name="Rectangle 12">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go">
            <a:extLst>
              <a:ext uri="{FF2B5EF4-FFF2-40B4-BE49-F238E27FC236}">
                <a16:creationId xmlns:a16="http://schemas.microsoft.com/office/drawing/2014/main" id="{4986007B-AD4A-5675-A646-D30DFF11FFA2}"/>
              </a:ext>
            </a:extLst>
          </p:cNvPr>
          <p:cNvPicPr>
            <a:picLocks noChangeAspect="1"/>
          </p:cNvPicPr>
          <p:nvPr/>
        </p:nvPicPr>
        <p:blipFill>
          <a:blip r:embed="rId2"/>
          <a:stretch>
            <a:fillRect/>
          </a:stretch>
        </p:blipFill>
        <p:spPr>
          <a:xfrm>
            <a:off x="6114739" y="666728"/>
            <a:ext cx="5151507" cy="5465791"/>
          </a:xfrm>
          <a:prstGeom prst="rect">
            <a:avLst/>
          </a:prstGeom>
        </p:spPr>
      </p:pic>
    </p:spTree>
    <p:extLst>
      <p:ext uri="{BB962C8B-B14F-4D97-AF65-F5344CB8AC3E}">
        <p14:creationId xmlns:p14="http://schemas.microsoft.com/office/powerpoint/2010/main" val="272051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A6967-22DA-E933-7BCB-6322D309A16E}"/>
              </a:ext>
            </a:extLst>
          </p:cNvPr>
          <p:cNvSpPr>
            <a:spLocks noGrp="1"/>
          </p:cNvSpPr>
          <p:nvPr>
            <p:ph type="title"/>
          </p:nvPr>
        </p:nvSpPr>
        <p:spPr/>
        <p:txBody>
          <a:bodyPr/>
          <a:lstStyle/>
          <a:p>
            <a:r>
              <a:rPr lang="en-GB" dirty="0"/>
              <a:t>MFL Policy</a:t>
            </a:r>
          </a:p>
        </p:txBody>
      </p:sp>
      <p:graphicFrame>
        <p:nvGraphicFramePr>
          <p:cNvPr id="5" name="Content Placeholder 4">
            <a:extLst>
              <a:ext uri="{FF2B5EF4-FFF2-40B4-BE49-F238E27FC236}">
                <a16:creationId xmlns:a16="http://schemas.microsoft.com/office/drawing/2014/main" id="{113C4CE7-6B36-AF7D-5754-DBDEE41BDF72}"/>
              </a:ext>
            </a:extLst>
          </p:cNvPr>
          <p:cNvGraphicFramePr>
            <a:graphicFrameLocks noGrp="1"/>
          </p:cNvGraphicFramePr>
          <p:nvPr>
            <p:ph idx="1"/>
            <p:extLst>
              <p:ext uri="{D42A27DB-BD31-4B8C-83A1-F6EECF244321}">
                <p14:modId xmlns:p14="http://schemas.microsoft.com/office/powerpoint/2010/main" val="4115323166"/>
              </p:ext>
            </p:extLst>
          </p:nvPr>
        </p:nvGraphicFramePr>
        <p:xfrm>
          <a:off x="838200" y="1825625"/>
          <a:ext cx="10515600" cy="22250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047559190"/>
                    </a:ext>
                  </a:extLst>
                </a:gridCol>
                <a:gridCol w="5257800">
                  <a:extLst>
                    <a:ext uri="{9D8B030D-6E8A-4147-A177-3AD203B41FA5}">
                      <a16:colId xmlns:a16="http://schemas.microsoft.com/office/drawing/2014/main" val="1555135051"/>
                    </a:ext>
                  </a:extLst>
                </a:gridCol>
              </a:tblGrid>
              <a:tr h="370840">
                <a:tc>
                  <a:txBody>
                    <a:bodyPr/>
                    <a:lstStyle/>
                    <a:p>
                      <a:r>
                        <a:rPr lang="en-GB" dirty="0"/>
                        <a:t>Policy Title</a:t>
                      </a:r>
                    </a:p>
                  </a:txBody>
                  <a:tcPr/>
                </a:tc>
                <a:tc>
                  <a:txBody>
                    <a:bodyPr/>
                    <a:lstStyle/>
                    <a:p>
                      <a:r>
                        <a:rPr lang="en-GB" dirty="0"/>
                        <a:t>Computing Policy</a:t>
                      </a:r>
                    </a:p>
                  </a:txBody>
                  <a:tcPr/>
                </a:tc>
                <a:extLst>
                  <a:ext uri="{0D108BD9-81ED-4DB2-BD59-A6C34878D82A}">
                    <a16:rowId xmlns:a16="http://schemas.microsoft.com/office/drawing/2014/main" val="3062380870"/>
                  </a:ext>
                </a:extLst>
              </a:tr>
              <a:tr h="370840">
                <a:tc>
                  <a:txBody>
                    <a:bodyPr/>
                    <a:lstStyle/>
                    <a:p>
                      <a:r>
                        <a:rPr lang="en-GB" dirty="0"/>
                        <a:t>Ratified by</a:t>
                      </a:r>
                    </a:p>
                  </a:txBody>
                  <a:tcPr/>
                </a:tc>
                <a:tc>
                  <a:txBody>
                    <a:bodyPr/>
                    <a:lstStyle/>
                    <a:p>
                      <a:r>
                        <a:rPr lang="en-GB" dirty="0"/>
                        <a:t>Jason Newsham</a:t>
                      </a:r>
                    </a:p>
                  </a:txBody>
                  <a:tcPr/>
                </a:tc>
                <a:extLst>
                  <a:ext uri="{0D108BD9-81ED-4DB2-BD59-A6C34878D82A}">
                    <a16:rowId xmlns:a16="http://schemas.microsoft.com/office/drawing/2014/main" val="1920876149"/>
                  </a:ext>
                </a:extLst>
              </a:tr>
              <a:tr h="370840">
                <a:tc>
                  <a:txBody>
                    <a:bodyPr/>
                    <a:lstStyle/>
                    <a:p>
                      <a:r>
                        <a:rPr lang="en-GB" dirty="0"/>
                        <a:t>Subject Leader</a:t>
                      </a:r>
                    </a:p>
                  </a:txBody>
                  <a:tcPr/>
                </a:tc>
                <a:tc>
                  <a:txBody>
                    <a:bodyPr/>
                    <a:lstStyle/>
                    <a:p>
                      <a:r>
                        <a:rPr lang="en-GB" dirty="0"/>
                        <a:t>Helen Lawton</a:t>
                      </a:r>
                    </a:p>
                  </a:txBody>
                  <a:tcPr/>
                </a:tc>
                <a:extLst>
                  <a:ext uri="{0D108BD9-81ED-4DB2-BD59-A6C34878D82A}">
                    <a16:rowId xmlns:a16="http://schemas.microsoft.com/office/drawing/2014/main" val="3375504264"/>
                  </a:ext>
                </a:extLst>
              </a:tr>
              <a:tr h="370840">
                <a:tc>
                  <a:txBody>
                    <a:bodyPr/>
                    <a:lstStyle/>
                    <a:p>
                      <a:r>
                        <a:rPr lang="en-GB" dirty="0"/>
                        <a:t>Date ratified</a:t>
                      </a:r>
                    </a:p>
                  </a:txBody>
                  <a:tcPr/>
                </a:tc>
                <a:tc>
                  <a:txBody>
                    <a:bodyPr/>
                    <a:lstStyle/>
                    <a:p>
                      <a:endParaRPr lang="en-GB" dirty="0"/>
                    </a:p>
                  </a:txBody>
                  <a:tcPr/>
                </a:tc>
                <a:extLst>
                  <a:ext uri="{0D108BD9-81ED-4DB2-BD59-A6C34878D82A}">
                    <a16:rowId xmlns:a16="http://schemas.microsoft.com/office/drawing/2014/main" val="3371316513"/>
                  </a:ext>
                </a:extLst>
              </a:tr>
              <a:tr h="370840">
                <a:tc>
                  <a:txBody>
                    <a:bodyPr/>
                    <a:lstStyle/>
                    <a:p>
                      <a:r>
                        <a:rPr lang="en-GB" dirty="0"/>
                        <a:t>Review date</a:t>
                      </a:r>
                    </a:p>
                  </a:txBody>
                  <a:tcPr/>
                </a:tc>
                <a:tc>
                  <a:txBody>
                    <a:bodyPr/>
                    <a:lstStyle/>
                    <a:p>
                      <a:endParaRPr lang="en-GB"/>
                    </a:p>
                  </a:txBody>
                  <a:tcPr/>
                </a:tc>
                <a:extLst>
                  <a:ext uri="{0D108BD9-81ED-4DB2-BD59-A6C34878D82A}">
                    <a16:rowId xmlns:a16="http://schemas.microsoft.com/office/drawing/2014/main" val="1513517605"/>
                  </a:ext>
                </a:extLst>
              </a:tr>
              <a:tr h="370840">
                <a:tc>
                  <a:txBody>
                    <a:bodyPr/>
                    <a:lstStyle/>
                    <a:p>
                      <a:r>
                        <a:rPr lang="en-GB" dirty="0"/>
                        <a:t>Named governor </a:t>
                      </a:r>
                    </a:p>
                  </a:txBody>
                  <a:tcPr/>
                </a:tc>
                <a:tc>
                  <a:txBody>
                    <a:bodyPr/>
                    <a:lstStyle/>
                    <a:p>
                      <a:endParaRPr lang="en-GB" dirty="0"/>
                    </a:p>
                  </a:txBody>
                  <a:tcPr/>
                </a:tc>
                <a:extLst>
                  <a:ext uri="{0D108BD9-81ED-4DB2-BD59-A6C34878D82A}">
                    <a16:rowId xmlns:a16="http://schemas.microsoft.com/office/drawing/2014/main" val="525077432"/>
                  </a:ext>
                </a:extLst>
              </a:tr>
            </a:tbl>
          </a:graphicData>
        </a:graphic>
      </p:graphicFrame>
      <p:pic>
        <p:nvPicPr>
          <p:cNvPr id="4" name="Picture 3" descr="Logo">
            <a:extLst>
              <a:ext uri="{FF2B5EF4-FFF2-40B4-BE49-F238E27FC236}">
                <a16:creationId xmlns:a16="http://schemas.microsoft.com/office/drawing/2014/main" id="{D4D43FFF-B1E5-31AF-AA2E-349A1129456C}"/>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4260070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EC2D7-AAF1-9F3C-463C-1C112BB0B4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960846-E362-82C7-BF28-549DEA198F4E}"/>
              </a:ext>
            </a:extLst>
          </p:cNvPr>
          <p:cNvSpPr>
            <a:spLocks noGrp="1"/>
          </p:cNvSpPr>
          <p:nvPr>
            <p:ph type="title"/>
          </p:nvPr>
        </p:nvSpPr>
        <p:spPr/>
        <p:txBody>
          <a:bodyPr/>
          <a:lstStyle/>
          <a:p>
            <a:r>
              <a:rPr lang="en-GB" dirty="0"/>
              <a:t>Role of the Subject Leader</a:t>
            </a:r>
          </a:p>
        </p:txBody>
      </p:sp>
      <p:pic>
        <p:nvPicPr>
          <p:cNvPr id="4" name="Picture 3" descr="Logo">
            <a:extLst>
              <a:ext uri="{FF2B5EF4-FFF2-40B4-BE49-F238E27FC236}">
                <a16:creationId xmlns:a16="http://schemas.microsoft.com/office/drawing/2014/main" id="{23D909FE-1B28-0ABC-50F0-E24C7A7BA53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8E674C06-419B-8110-ED9B-B4C9D2BC8286}"/>
              </a:ext>
            </a:extLst>
          </p:cNvPr>
          <p:cNvSpPr>
            <a:spLocks noGrp="1"/>
          </p:cNvSpPr>
          <p:nvPr>
            <p:ph idx="1"/>
          </p:nvPr>
        </p:nvSpPr>
        <p:spPr/>
        <p:txBody>
          <a:bodyPr>
            <a:normAutofit/>
          </a:bodyPr>
          <a:lstStyle/>
          <a:p>
            <a:pPr marL="0" indent="0">
              <a:buNone/>
            </a:pPr>
            <a:r>
              <a:rPr lang="en-GB" sz="2000" dirty="0"/>
              <a:t>The KS2 MFL (Modern Foreign Languages) Subject Leader is responsible for leading and developing the languages curriculum across Key Stage 2, ensuring it is progressive, engaging, and meets the requirements of the National Curriculum. </a:t>
            </a:r>
          </a:p>
          <a:p>
            <a:pPr marL="0" indent="0">
              <a:buNone/>
            </a:pPr>
            <a:r>
              <a:rPr lang="en-GB" sz="2000" dirty="0"/>
              <a:t>They support staff with planning, resources, and subject knowledge, while monitoring the quality of teaching and learning through activities such as lesson observations, work scrutiny, pupil voice, and assessment reviews. The subject leader evaluates pupil progress, promotes cultural awareness and language learning opportunities, and identifies areas for curriculum development. </a:t>
            </a:r>
          </a:p>
          <a:p>
            <a:pPr marL="0" indent="0">
              <a:buNone/>
            </a:pPr>
            <a:r>
              <a:rPr lang="en-GB" sz="2000" dirty="0"/>
              <a:t>Working closely with senior leaders, they ensure that all pupils develop confidence in speaking, listening, reading, and writing in the target language, fostering a positive attitude towards language learning and global citizenship.</a:t>
            </a:r>
          </a:p>
        </p:txBody>
      </p:sp>
    </p:spTree>
    <p:extLst>
      <p:ext uri="{BB962C8B-B14F-4D97-AF65-F5344CB8AC3E}">
        <p14:creationId xmlns:p14="http://schemas.microsoft.com/office/powerpoint/2010/main" val="3826151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44D37-60D3-CA7A-F29F-F8DBD1023D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B068A2-A23E-DBC3-4022-2F280B1FD72E}"/>
              </a:ext>
            </a:extLst>
          </p:cNvPr>
          <p:cNvSpPr>
            <a:spLocks noGrp="1"/>
          </p:cNvSpPr>
          <p:nvPr>
            <p:ph type="title"/>
          </p:nvPr>
        </p:nvSpPr>
        <p:spPr/>
        <p:txBody>
          <a:bodyPr/>
          <a:lstStyle/>
          <a:p>
            <a:r>
              <a:rPr lang="en-GB"/>
              <a:t>Overview</a:t>
            </a:r>
            <a:endParaRPr lang="en-GB" dirty="0"/>
          </a:p>
        </p:txBody>
      </p:sp>
      <p:sp>
        <p:nvSpPr>
          <p:cNvPr id="3" name="Content Placeholder 2">
            <a:extLst>
              <a:ext uri="{FF2B5EF4-FFF2-40B4-BE49-F238E27FC236}">
                <a16:creationId xmlns:a16="http://schemas.microsoft.com/office/drawing/2014/main" id="{04A73C9F-2567-F165-4D70-7EF89B7390CD}"/>
              </a:ext>
            </a:extLst>
          </p:cNvPr>
          <p:cNvSpPr>
            <a:spLocks noGrp="1"/>
          </p:cNvSpPr>
          <p:nvPr>
            <p:ph idx="1"/>
          </p:nvPr>
        </p:nvSpPr>
        <p:spPr/>
        <p:txBody>
          <a:bodyPr/>
          <a:lstStyle/>
          <a:p>
            <a:endParaRPr lang="en-GB" dirty="0"/>
          </a:p>
        </p:txBody>
      </p:sp>
      <p:pic>
        <p:nvPicPr>
          <p:cNvPr id="4" name="Picture 3" descr="Logo">
            <a:extLst>
              <a:ext uri="{FF2B5EF4-FFF2-40B4-BE49-F238E27FC236}">
                <a16:creationId xmlns:a16="http://schemas.microsoft.com/office/drawing/2014/main" id="{2CF430C7-F201-3864-FA72-89D723423B2C}"/>
              </a:ext>
            </a:extLst>
          </p:cNvPr>
          <p:cNvPicPr>
            <a:picLocks noChangeAspect="1"/>
          </p:cNvPicPr>
          <p:nvPr/>
        </p:nvPicPr>
        <p:blipFill>
          <a:blip r:embed="rId2"/>
          <a:stretch>
            <a:fillRect/>
          </a:stretch>
        </p:blipFill>
        <p:spPr>
          <a:xfrm>
            <a:off x="10086974" y="365126"/>
            <a:ext cx="1266825" cy="1343492"/>
          </a:xfrm>
          <a:prstGeom prst="rect">
            <a:avLst/>
          </a:prstGeom>
        </p:spPr>
      </p:pic>
      <p:pic>
        <p:nvPicPr>
          <p:cNvPr id="5" name="Picture 4">
            <a:extLst>
              <a:ext uri="{FF2B5EF4-FFF2-40B4-BE49-F238E27FC236}">
                <a16:creationId xmlns:a16="http://schemas.microsoft.com/office/drawing/2014/main" id="{C86D29FE-C9A2-99CF-FA9E-5605B6E92AEB}"/>
              </a:ext>
            </a:extLst>
          </p:cNvPr>
          <p:cNvPicPr>
            <a:picLocks noChangeAspect="1"/>
          </p:cNvPicPr>
          <p:nvPr/>
        </p:nvPicPr>
        <p:blipFill>
          <a:blip r:embed="rId3"/>
          <a:stretch>
            <a:fillRect/>
          </a:stretch>
        </p:blipFill>
        <p:spPr>
          <a:xfrm>
            <a:off x="1346580" y="1825625"/>
            <a:ext cx="8949563" cy="4413307"/>
          </a:xfrm>
          <a:prstGeom prst="rect">
            <a:avLst/>
          </a:prstGeom>
        </p:spPr>
      </p:pic>
    </p:spTree>
    <p:extLst>
      <p:ext uri="{BB962C8B-B14F-4D97-AF65-F5344CB8AC3E}">
        <p14:creationId xmlns:p14="http://schemas.microsoft.com/office/powerpoint/2010/main" val="1747352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0D638-5CA1-24E7-1762-4912A6C878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1A62AB-E4D7-7FB2-C17D-3EE3C1340056}"/>
              </a:ext>
            </a:extLst>
          </p:cNvPr>
          <p:cNvSpPr>
            <a:spLocks noGrp="1"/>
          </p:cNvSpPr>
          <p:nvPr>
            <p:ph type="title"/>
          </p:nvPr>
        </p:nvSpPr>
        <p:spPr/>
        <p:txBody>
          <a:bodyPr/>
          <a:lstStyle/>
          <a:p>
            <a:r>
              <a:rPr lang="en-GB" dirty="0"/>
              <a:t>Intent</a:t>
            </a:r>
          </a:p>
        </p:txBody>
      </p:sp>
      <p:sp>
        <p:nvSpPr>
          <p:cNvPr id="3" name="Content Placeholder 2">
            <a:extLst>
              <a:ext uri="{FF2B5EF4-FFF2-40B4-BE49-F238E27FC236}">
                <a16:creationId xmlns:a16="http://schemas.microsoft.com/office/drawing/2014/main" id="{A9D98E30-AE84-07F1-0FF1-8D9F5BFEFA23}"/>
              </a:ext>
            </a:extLst>
          </p:cNvPr>
          <p:cNvSpPr>
            <a:spLocks noGrp="1"/>
          </p:cNvSpPr>
          <p:nvPr>
            <p:ph idx="1"/>
          </p:nvPr>
        </p:nvSpPr>
        <p:spPr>
          <a:xfrm>
            <a:off x="838200" y="1825625"/>
            <a:ext cx="10515600" cy="4127119"/>
          </a:xfrm>
        </p:spPr>
        <p:txBody>
          <a:bodyPr>
            <a:normAutofit fontScale="55000" lnSpcReduction="20000"/>
          </a:bodyPr>
          <a:lstStyle/>
          <a:p>
            <a:pPr marL="0" indent="0">
              <a:buNone/>
            </a:pPr>
            <a:r>
              <a:rPr lang="en-GB" sz="2500" dirty="0"/>
              <a:t>At </a:t>
            </a:r>
            <a:r>
              <a:rPr lang="en-GB" sz="2500" dirty="0" err="1"/>
              <a:t>Meadowhead</a:t>
            </a:r>
            <a:r>
              <a:rPr lang="en-GB" sz="2500" dirty="0"/>
              <a:t> Juniors, we believe that learning a modern foreign language provides an opening to other cultures and fosters curiosity, confidence and respect for the wider world. Through the teaching of </a:t>
            </a:r>
            <a:r>
              <a:rPr lang="en-GB" sz="2500" b="1" dirty="0"/>
              <a:t>French at Key Stage Two</a:t>
            </a:r>
            <a:r>
              <a:rPr lang="en-GB" sz="2500" dirty="0"/>
              <a:t>, we aim to:</a:t>
            </a:r>
          </a:p>
          <a:p>
            <a:r>
              <a:rPr lang="en-GB" sz="2500" dirty="0"/>
              <a:t>Develop pupils’ confidence in listening, speaking, reading and writing in French.</a:t>
            </a:r>
          </a:p>
          <a:p>
            <a:r>
              <a:rPr lang="en-GB" sz="2500" dirty="0"/>
              <a:t>Build a secure foundation of phonics, vocabulary and basic grammar.</a:t>
            </a:r>
          </a:p>
          <a:p>
            <a:r>
              <a:rPr lang="en-GB" sz="2500" dirty="0"/>
              <a:t>Foster positive attitudes towards language learning and cultural diversity.</a:t>
            </a:r>
          </a:p>
          <a:p>
            <a:r>
              <a:rPr lang="en-GB" sz="2500" dirty="0"/>
              <a:t>Equip pupils with the skills and knowledge needed for successful transition to Key Stage 3.</a:t>
            </a:r>
          </a:p>
          <a:p>
            <a:pPr marL="0" indent="0">
              <a:buNone/>
            </a:pPr>
            <a:r>
              <a:rPr lang="en-GB" sz="2500" dirty="0"/>
              <a:t>Our curriculum is underpinned by the </a:t>
            </a:r>
            <a:r>
              <a:rPr lang="en-GB" sz="2500" b="1" dirty="0"/>
              <a:t>Kapow Primary French Scheme of Work</a:t>
            </a:r>
            <a:r>
              <a:rPr lang="en-GB" sz="2500" dirty="0"/>
              <a:t>, which is fully aligned with the National Curriculum. The scheme ensures progression across Key Stage Two by building knowledge systematically year-on-year and revisiting key vocabulary and structures to support long-term retention.</a:t>
            </a:r>
          </a:p>
          <a:p>
            <a:pPr marL="0" indent="0">
              <a:buNone/>
            </a:pPr>
            <a:r>
              <a:rPr lang="en-GB" sz="2500" dirty="0"/>
              <a:t>We intend for pupils to:</a:t>
            </a:r>
          </a:p>
          <a:p>
            <a:r>
              <a:rPr lang="en-GB" sz="2500" dirty="0"/>
              <a:t>Understand and respond to spoken and written language.</a:t>
            </a:r>
          </a:p>
          <a:p>
            <a:r>
              <a:rPr lang="en-GB" sz="2500" dirty="0"/>
              <a:t>Speak with increasing confidence, fluency and spontaneity.</a:t>
            </a:r>
          </a:p>
          <a:p>
            <a:r>
              <a:rPr lang="en-GB" sz="2500" dirty="0"/>
              <a:t>Write phrases and simple sentences using familiar vocabulary.</a:t>
            </a:r>
          </a:p>
          <a:p>
            <a:r>
              <a:rPr lang="en-GB" sz="2500" dirty="0"/>
              <a:t>Develop an understanding of basic grammar (e.g., gender, articles, simple verb forms).</a:t>
            </a:r>
          </a:p>
          <a:p>
            <a:r>
              <a:rPr lang="en-GB" sz="2500" dirty="0"/>
              <a:t>Gain insight into French culture and traditions.</a:t>
            </a:r>
          </a:p>
          <a:p>
            <a:pPr marL="0" indent="0">
              <a:buNone/>
            </a:pPr>
            <a:endParaRPr lang="en-GB" dirty="0"/>
          </a:p>
        </p:txBody>
      </p:sp>
      <p:pic>
        <p:nvPicPr>
          <p:cNvPr id="4" name="Picture 3" descr="Logo">
            <a:extLst>
              <a:ext uri="{FF2B5EF4-FFF2-40B4-BE49-F238E27FC236}">
                <a16:creationId xmlns:a16="http://schemas.microsoft.com/office/drawing/2014/main" id="{279100D3-7E4A-231E-4DE4-424AEF27621B}"/>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837017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2D059-8762-62D0-5380-22963A87A7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00F117-A149-5ABB-4E90-32BF4CCF10C6}"/>
              </a:ext>
            </a:extLst>
          </p:cNvPr>
          <p:cNvSpPr>
            <a:spLocks noGrp="1"/>
          </p:cNvSpPr>
          <p:nvPr>
            <p:ph type="title"/>
          </p:nvPr>
        </p:nvSpPr>
        <p:spPr/>
        <p:txBody>
          <a:bodyPr/>
          <a:lstStyle/>
          <a:p>
            <a:r>
              <a:rPr lang="en-GB" dirty="0"/>
              <a:t>Implementation</a:t>
            </a:r>
          </a:p>
        </p:txBody>
      </p:sp>
      <p:sp>
        <p:nvSpPr>
          <p:cNvPr id="3" name="Content Placeholder 2">
            <a:extLst>
              <a:ext uri="{FF2B5EF4-FFF2-40B4-BE49-F238E27FC236}">
                <a16:creationId xmlns:a16="http://schemas.microsoft.com/office/drawing/2014/main" id="{F59CC006-33FD-7026-FD98-9AD9E3F56870}"/>
              </a:ext>
            </a:extLst>
          </p:cNvPr>
          <p:cNvSpPr>
            <a:spLocks noGrp="1"/>
          </p:cNvSpPr>
          <p:nvPr>
            <p:ph idx="1"/>
          </p:nvPr>
        </p:nvSpPr>
        <p:spPr>
          <a:xfrm>
            <a:off x="838200" y="1554480"/>
            <a:ext cx="10515600" cy="4535423"/>
          </a:xfrm>
        </p:spPr>
        <p:txBody>
          <a:bodyPr>
            <a:normAutofit fontScale="47500" lnSpcReduction="20000"/>
          </a:bodyPr>
          <a:lstStyle/>
          <a:p>
            <a:pPr marL="0" indent="0">
              <a:buNone/>
            </a:pPr>
            <a:r>
              <a:rPr lang="en-GB" dirty="0"/>
              <a:t>French is taught weekly across Key Stage Two using the structured progression provided by the Kapow scheme. Lessons are carefully sequenced to ensure pupils build on prior knowledge and develop skills progressively from Year 3 to Year 6.</a:t>
            </a:r>
          </a:p>
          <a:p>
            <a:pPr marL="0" indent="0">
              <a:buNone/>
            </a:pPr>
            <a:r>
              <a:rPr lang="en-GB" b="1" dirty="0"/>
              <a:t>Teaching Approach</a:t>
            </a:r>
            <a:endParaRPr lang="en-GB" dirty="0"/>
          </a:p>
          <a:p>
            <a:r>
              <a:rPr lang="en-GB" dirty="0"/>
              <a:t>Through Kapow, lessons include:</a:t>
            </a:r>
          </a:p>
          <a:p>
            <a:pPr lvl="0"/>
            <a:r>
              <a:rPr lang="en-GB" dirty="0"/>
              <a:t>Clear progression in phonics to support accurate pronunciation.</a:t>
            </a:r>
          </a:p>
          <a:p>
            <a:pPr lvl="0"/>
            <a:r>
              <a:rPr lang="en-GB" dirty="0"/>
              <a:t>Explicit teaching of vocabulary and grammar in meaningful contexts.</a:t>
            </a:r>
          </a:p>
          <a:p>
            <a:pPr lvl="0"/>
            <a:r>
              <a:rPr lang="en-GB" dirty="0"/>
              <a:t>Opportunities for speaking and listening through songs, games, role-play and partner work.</a:t>
            </a:r>
          </a:p>
          <a:p>
            <a:pPr lvl="0"/>
            <a:r>
              <a:rPr lang="en-GB" dirty="0"/>
              <a:t>Reading and writing activities that reinforce vocabulary and sentence construction.</a:t>
            </a:r>
          </a:p>
          <a:p>
            <a:pPr lvl="0"/>
            <a:r>
              <a:rPr lang="en-GB" dirty="0"/>
              <a:t>Retrieval practice to support long-term memory.</a:t>
            </a:r>
          </a:p>
          <a:p>
            <a:pPr lvl="0"/>
            <a:r>
              <a:rPr lang="en-GB" dirty="0"/>
              <a:t>Cultural learning embedded within units.</a:t>
            </a:r>
          </a:p>
          <a:p>
            <a:pPr marL="0" indent="0">
              <a:buNone/>
            </a:pPr>
            <a:r>
              <a:rPr lang="en-GB" b="1" dirty="0"/>
              <a:t>Curriculum Progression</a:t>
            </a:r>
            <a:endParaRPr lang="en-GB" dirty="0"/>
          </a:p>
          <a:p>
            <a:pPr lvl="0"/>
            <a:r>
              <a:rPr lang="en-GB" b="1" dirty="0"/>
              <a:t>Lower KS2 (Years 3 &amp; 4)</a:t>
            </a:r>
            <a:r>
              <a:rPr lang="en-GB" dirty="0"/>
              <a:t>:</a:t>
            </a:r>
            <a:br>
              <a:rPr lang="en-GB" dirty="0"/>
            </a:br>
            <a:r>
              <a:rPr lang="en-GB" dirty="0"/>
              <a:t>Pupils develop confidence in speaking and listening. They learn key vocabulary linked to familiar topics (e.g., greetings, numbers, colours, family) and begin constructing simple phrases.</a:t>
            </a:r>
          </a:p>
          <a:p>
            <a:pPr lvl="0"/>
            <a:r>
              <a:rPr lang="en-GB" b="1" dirty="0"/>
              <a:t>Upper KS2 (Years 5 &amp; 6)</a:t>
            </a:r>
            <a:r>
              <a:rPr lang="en-GB" dirty="0"/>
              <a:t>:</a:t>
            </a:r>
            <a:br>
              <a:rPr lang="en-GB" dirty="0"/>
            </a:br>
            <a:r>
              <a:rPr lang="en-GB" dirty="0"/>
              <a:t>Pupils extend sentences using conjunctions, begin to manipulate language, and develop a deeper understanding of grammar. They engage in short conversations and produce simple written paragraphs.</a:t>
            </a:r>
          </a:p>
          <a:p>
            <a:pPr marL="0" indent="0">
              <a:buNone/>
            </a:pPr>
            <a:r>
              <a:rPr lang="en-GB" dirty="0"/>
              <a:t>Assessment for learning is ongoing within lessons through questioning, partner talk, and informal checks. End-of-unit assessments from Kapow support teacher judgement and ensure progression.</a:t>
            </a:r>
          </a:p>
          <a:p>
            <a:pPr marL="0" indent="0">
              <a:buNone/>
            </a:pPr>
            <a:endParaRPr lang="en-GB" dirty="0"/>
          </a:p>
        </p:txBody>
      </p:sp>
      <p:pic>
        <p:nvPicPr>
          <p:cNvPr id="4" name="Picture 3" descr="Logo">
            <a:extLst>
              <a:ext uri="{FF2B5EF4-FFF2-40B4-BE49-F238E27FC236}">
                <a16:creationId xmlns:a16="http://schemas.microsoft.com/office/drawing/2014/main" id="{411CFF2C-4F6F-D6FD-8072-ACECFE690D21}"/>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2999675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5F86-D63A-2E11-8FA5-0648164043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E21DEB-4481-0835-7A6F-2662A56B86BF}"/>
              </a:ext>
            </a:extLst>
          </p:cNvPr>
          <p:cNvSpPr>
            <a:spLocks noGrp="1"/>
          </p:cNvSpPr>
          <p:nvPr>
            <p:ph type="title"/>
          </p:nvPr>
        </p:nvSpPr>
        <p:spPr/>
        <p:txBody>
          <a:bodyPr/>
          <a:lstStyle/>
          <a:p>
            <a:r>
              <a:rPr lang="en-GB" dirty="0"/>
              <a:t>Impact</a:t>
            </a:r>
          </a:p>
        </p:txBody>
      </p:sp>
      <p:sp>
        <p:nvSpPr>
          <p:cNvPr id="3" name="Content Placeholder 2">
            <a:extLst>
              <a:ext uri="{FF2B5EF4-FFF2-40B4-BE49-F238E27FC236}">
                <a16:creationId xmlns:a16="http://schemas.microsoft.com/office/drawing/2014/main" id="{3482FB80-A007-A8BD-74FF-068FD6DE38A9}"/>
              </a:ext>
            </a:extLst>
          </p:cNvPr>
          <p:cNvSpPr>
            <a:spLocks noGrp="1"/>
          </p:cNvSpPr>
          <p:nvPr>
            <p:ph idx="1"/>
          </p:nvPr>
        </p:nvSpPr>
        <p:spPr>
          <a:xfrm>
            <a:off x="838200" y="1825625"/>
            <a:ext cx="10515600" cy="4127119"/>
          </a:xfrm>
        </p:spPr>
        <p:txBody>
          <a:bodyPr>
            <a:normAutofit fontScale="62500" lnSpcReduction="20000"/>
          </a:bodyPr>
          <a:lstStyle/>
          <a:p>
            <a:pPr marL="0" indent="0">
              <a:buNone/>
            </a:pPr>
            <a:r>
              <a:rPr lang="en-GB" dirty="0"/>
              <a:t>The impact of our French curriculum is evident in pupils who:</a:t>
            </a:r>
          </a:p>
          <a:p>
            <a:pPr lvl="0"/>
            <a:r>
              <a:rPr lang="en-GB" dirty="0"/>
              <a:t>Demonstrate enthusiasm and curiosity about language learning.</a:t>
            </a:r>
          </a:p>
          <a:p>
            <a:pPr lvl="0"/>
            <a:r>
              <a:rPr lang="en-GB" dirty="0"/>
              <a:t>Speak French with improving pronunciation and confidence.</a:t>
            </a:r>
          </a:p>
          <a:p>
            <a:pPr lvl="0"/>
            <a:r>
              <a:rPr lang="en-GB" dirty="0"/>
              <a:t>Read and understand simple texts using taught vocabulary.</a:t>
            </a:r>
          </a:p>
          <a:p>
            <a:pPr lvl="0"/>
            <a:r>
              <a:rPr lang="en-GB" dirty="0"/>
              <a:t>Write short phrases and sentences independently.</a:t>
            </a:r>
          </a:p>
          <a:p>
            <a:pPr lvl="0"/>
            <a:r>
              <a:rPr lang="en-GB" dirty="0"/>
              <a:t>Apply basic grammatical structures accurately.</a:t>
            </a:r>
          </a:p>
          <a:p>
            <a:pPr lvl="0"/>
            <a:r>
              <a:rPr lang="en-GB" dirty="0"/>
              <a:t>Show awareness and appreciation of French culture.</a:t>
            </a:r>
          </a:p>
          <a:p>
            <a:pPr marL="0" indent="0">
              <a:buNone/>
            </a:pPr>
            <a:r>
              <a:rPr lang="en-GB" dirty="0"/>
              <a:t>By the end of KS2, pupils leave with:</a:t>
            </a:r>
          </a:p>
          <a:p>
            <a:pPr lvl="0"/>
            <a:r>
              <a:rPr lang="en-GB" dirty="0"/>
              <a:t>A secure foundation in French vocabulary and grammar.</a:t>
            </a:r>
          </a:p>
          <a:p>
            <a:pPr lvl="0"/>
            <a:r>
              <a:rPr lang="en-GB" dirty="0"/>
              <a:t>The confidence to communicate in simple spoken and written forms.</a:t>
            </a:r>
          </a:p>
          <a:p>
            <a:pPr lvl="0"/>
            <a:r>
              <a:rPr lang="en-GB" dirty="0"/>
              <a:t>The resilience and curiosity needed to continue language learning at KS3.</a:t>
            </a:r>
          </a:p>
          <a:p>
            <a:pPr marL="0" indent="0">
              <a:buNone/>
            </a:pPr>
            <a:r>
              <a:rPr lang="en-GB" dirty="0"/>
              <a:t>Through consistent use of the Kapow scheme, we ensure high-quality, progressive teaching that supports all learners in developing essential language skills and cultural understanding.</a:t>
            </a:r>
          </a:p>
          <a:p>
            <a:pPr marL="0" indent="0">
              <a:buNone/>
            </a:pPr>
            <a:endParaRPr lang="en-GB" dirty="0"/>
          </a:p>
        </p:txBody>
      </p:sp>
      <p:pic>
        <p:nvPicPr>
          <p:cNvPr id="4" name="Picture 3" descr="Logo">
            <a:extLst>
              <a:ext uri="{FF2B5EF4-FFF2-40B4-BE49-F238E27FC236}">
                <a16:creationId xmlns:a16="http://schemas.microsoft.com/office/drawing/2014/main" id="{4A1386B6-6C2D-F485-7C5B-4E4A1D20827B}"/>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614154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E2CDA-E18C-339E-D2A2-A3E8A22970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855F98-9848-5DE1-E8A7-B4B0CA16EB24}"/>
              </a:ext>
            </a:extLst>
          </p:cNvPr>
          <p:cNvSpPr>
            <a:spLocks noGrp="1"/>
          </p:cNvSpPr>
          <p:nvPr>
            <p:ph type="title"/>
          </p:nvPr>
        </p:nvSpPr>
        <p:spPr/>
        <p:txBody>
          <a:bodyPr/>
          <a:lstStyle/>
          <a:p>
            <a:r>
              <a:rPr lang="en-GB" dirty="0"/>
              <a:t>Teaching and Learning</a:t>
            </a:r>
          </a:p>
        </p:txBody>
      </p:sp>
      <p:pic>
        <p:nvPicPr>
          <p:cNvPr id="4" name="Picture 3" descr="Logo">
            <a:extLst>
              <a:ext uri="{FF2B5EF4-FFF2-40B4-BE49-F238E27FC236}">
                <a16:creationId xmlns:a16="http://schemas.microsoft.com/office/drawing/2014/main" id="{689BB9BA-A3D0-F627-8711-02D683AAE967}"/>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97D98209-5869-9D5F-5882-9DEAC0FC13A5}"/>
              </a:ext>
            </a:extLst>
          </p:cNvPr>
          <p:cNvSpPr>
            <a:spLocks noGrp="1"/>
          </p:cNvSpPr>
          <p:nvPr>
            <p:ph idx="1"/>
          </p:nvPr>
        </p:nvSpPr>
        <p:spPr>
          <a:xfrm>
            <a:off x="838200" y="1591056"/>
            <a:ext cx="10515600" cy="4791456"/>
          </a:xfrm>
        </p:spPr>
        <p:txBody>
          <a:bodyPr>
            <a:normAutofit fontScale="70000" lnSpcReduction="20000"/>
          </a:bodyPr>
          <a:lstStyle/>
          <a:p>
            <a:pPr marL="0" indent="0">
              <a:buNone/>
            </a:pPr>
            <a:r>
              <a:rPr lang="en-GB" dirty="0"/>
              <a:t>All learners regardless of their individual starting point will have access to the MFL curriculum and it is for each teacher to adapt their teaching to enable this. </a:t>
            </a:r>
          </a:p>
          <a:p>
            <a:pPr marL="0" indent="0">
              <a:buNone/>
            </a:pPr>
            <a:r>
              <a:rPr lang="en-GB" dirty="0"/>
              <a:t>To facilitate learning in MFL, it is considered good practice to ensure that: </a:t>
            </a:r>
          </a:p>
          <a:p>
            <a:r>
              <a:rPr lang="en-GB" dirty="0"/>
              <a:t>The purpose of each lesson is made clear </a:t>
            </a:r>
          </a:p>
          <a:p>
            <a:r>
              <a:rPr lang="en-GB" dirty="0"/>
              <a:t>Appropriate learning experiences are planned and meet the needs of all pupils in the class (see inclusion below and our SEND Policy) and draw upon own experiences or existing knowledge </a:t>
            </a:r>
          </a:p>
          <a:p>
            <a:r>
              <a:rPr lang="en-GB" dirty="0"/>
              <a:t>Lessons provide a range of opportunities for pupils to learn, practice and demonstrate skills but also discuss and engage critically with material to deepen their knowledge and understanding </a:t>
            </a:r>
          </a:p>
          <a:p>
            <a:r>
              <a:rPr lang="en-GB" dirty="0"/>
              <a:t>Time is given for pupils to reflect, consolidate and apply their learning in different contexts </a:t>
            </a:r>
          </a:p>
          <a:p>
            <a:r>
              <a:rPr lang="en-GB" dirty="0"/>
              <a:t>Pupils are encouraged to take responsibility for their own learning and to reflect on their own progress </a:t>
            </a:r>
          </a:p>
          <a:p>
            <a:r>
              <a:rPr lang="en-GB" dirty="0"/>
              <a:t>Attention is given to developing a safe and secure classroom climate </a:t>
            </a:r>
          </a:p>
          <a:p>
            <a:r>
              <a:rPr lang="en-GB" dirty="0"/>
              <a:t>Staff training needs are met </a:t>
            </a:r>
          </a:p>
          <a:p>
            <a:r>
              <a:rPr lang="en-GB" dirty="0"/>
              <a:t>Visitors and visits are provided to broaden children’s understanding.</a:t>
            </a:r>
          </a:p>
        </p:txBody>
      </p:sp>
    </p:spTree>
    <p:extLst>
      <p:ext uri="{BB962C8B-B14F-4D97-AF65-F5344CB8AC3E}">
        <p14:creationId xmlns:p14="http://schemas.microsoft.com/office/powerpoint/2010/main" val="6314384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A29463-37F2-3B4A-84D3-B8F0B95D50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B0B60F-7160-2771-356F-C88C53C50F34}"/>
              </a:ext>
            </a:extLst>
          </p:cNvPr>
          <p:cNvSpPr>
            <a:spLocks noGrp="1"/>
          </p:cNvSpPr>
          <p:nvPr>
            <p:ph type="title"/>
          </p:nvPr>
        </p:nvSpPr>
        <p:spPr/>
        <p:txBody>
          <a:bodyPr/>
          <a:lstStyle/>
          <a:p>
            <a:r>
              <a:rPr lang="en-GB" dirty="0"/>
              <a:t>Inclusion</a:t>
            </a:r>
          </a:p>
        </p:txBody>
      </p:sp>
      <p:pic>
        <p:nvPicPr>
          <p:cNvPr id="4" name="Picture 3" descr="Logo">
            <a:extLst>
              <a:ext uri="{FF2B5EF4-FFF2-40B4-BE49-F238E27FC236}">
                <a16:creationId xmlns:a16="http://schemas.microsoft.com/office/drawing/2014/main" id="{4F42D09A-338F-2FAB-3F71-9130C84AD15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0DE2FF98-F72C-EF29-86B3-F598726AEC21}"/>
              </a:ext>
            </a:extLst>
          </p:cNvPr>
          <p:cNvSpPr txBox="1"/>
          <p:nvPr/>
        </p:nvSpPr>
        <p:spPr>
          <a:xfrm>
            <a:off x="838200" y="1765525"/>
            <a:ext cx="10637520" cy="3139321"/>
          </a:xfrm>
          <a:prstGeom prst="rect">
            <a:avLst/>
          </a:prstGeom>
          <a:noFill/>
        </p:spPr>
        <p:txBody>
          <a:bodyPr wrap="square">
            <a:spAutoFit/>
          </a:bodyPr>
          <a:lstStyle/>
          <a:p>
            <a:pPr>
              <a:buFont typeface="Arial" panose="020B0604020202020204" pitchFamily="34" charset="0"/>
              <a:buChar char="•"/>
            </a:pPr>
            <a:r>
              <a:rPr lang="en-GB" b="1" dirty="0"/>
              <a:t>Support French vocabulary teaching with strong visual aids</a:t>
            </a:r>
            <a:r>
              <a:rPr lang="en-GB" dirty="0"/>
              <a:t>, including dual-coded word mats, picture cards, real objects and colour-coded categories to make new language accessible and memorable. </a:t>
            </a:r>
          </a:p>
          <a:p>
            <a:pPr>
              <a:buFont typeface="Arial" panose="020B0604020202020204" pitchFamily="34" charset="0"/>
              <a:buChar char="•"/>
            </a:pPr>
            <a:endParaRPr lang="en-GB" dirty="0"/>
          </a:p>
          <a:p>
            <a:pPr>
              <a:buFont typeface="Arial" panose="020B0604020202020204" pitchFamily="34" charset="0"/>
              <a:buChar char="•"/>
            </a:pPr>
            <a:r>
              <a:rPr lang="en-GB" b="1" dirty="0"/>
              <a:t>Adapt listening and speaking activities by reducing language load</a:t>
            </a:r>
            <a:r>
              <a:rPr lang="en-GB" dirty="0"/>
              <a:t>, using short chunks of French, frequent repetition, and allowing responses through single words, gestures or supported choices. </a:t>
            </a:r>
          </a:p>
          <a:p>
            <a:pPr>
              <a:buFont typeface="Arial" panose="020B0604020202020204" pitchFamily="34" charset="0"/>
              <a:buChar char="•"/>
            </a:pPr>
            <a:endParaRPr lang="en-GB" dirty="0"/>
          </a:p>
          <a:p>
            <a:pPr>
              <a:buFont typeface="Arial" panose="020B0604020202020204" pitchFamily="34" charset="0"/>
              <a:buChar char="•"/>
            </a:pPr>
            <a:r>
              <a:rPr lang="en-GB" b="1" dirty="0"/>
              <a:t>Embed multisensory learning strategies in French lessons</a:t>
            </a:r>
            <a:r>
              <a:rPr lang="en-GB" dirty="0"/>
              <a:t>, such as songs, actions (TPR), rhythm and movement to reinforce pronunciation and recall of key vocabulary and phrases. </a:t>
            </a:r>
          </a:p>
          <a:p>
            <a:pPr>
              <a:buFont typeface="Arial" panose="020B0604020202020204" pitchFamily="34" charset="0"/>
              <a:buChar char="•"/>
            </a:pPr>
            <a:endParaRPr lang="en-GB" dirty="0"/>
          </a:p>
          <a:p>
            <a:pPr>
              <a:buFont typeface="Arial" panose="020B0604020202020204" pitchFamily="34" charset="0"/>
              <a:buChar char="•"/>
            </a:pPr>
            <a:r>
              <a:rPr lang="en-GB" b="1" dirty="0"/>
              <a:t>Provide structured speaking scaffolds</a:t>
            </a:r>
            <a:r>
              <a:rPr lang="en-GB" dirty="0"/>
              <a:t>, including sentence stems (e.g. </a:t>
            </a:r>
            <a:r>
              <a:rPr lang="en-GB" i="1" dirty="0"/>
              <a:t>Je </a:t>
            </a:r>
            <a:r>
              <a:rPr lang="en-GB" i="1" dirty="0" err="1"/>
              <a:t>m’appelle</a:t>
            </a:r>
            <a:r>
              <a:rPr lang="en-GB" i="1" dirty="0"/>
              <a:t>…</a:t>
            </a:r>
            <a:r>
              <a:rPr lang="en-GB" dirty="0"/>
              <a:t>), choral repetition, and paired rehearsal before independent speaking. </a:t>
            </a:r>
          </a:p>
        </p:txBody>
      </p:sp>
    </p:spTree>
    <p:extLst>
      <p:ext uri="{BB962C8B-B14F-4D97-AF65-F5344CB8AC3E}">
        <p14:creationId xmlns:p14="http://schemas.microsoft.com/office/powerpoint/2010/main" val="3049209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7F4A7-6C16-76E4-1A05-01F80EF7E5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234DD3-BE47-4A1F-60FD-CF14E0134254}"/>
              </a:ext>
            </a:extLst>
          </p:cNvPr>
          <p:cNvSpPr>
            <a:spLocks noGrp="1"/>
          </p:cNvSpPr>
          <p:nvPr>
            <p:ph type="title"/>
          </p:nvPr>
        </p:nvSpPr>
        <p:spPr/>
        <p:txBody>
          <a:bodyPr/>
          <a:lstStyle/>
          <a:p>
            <a:r>
              <a:rPr lang="en-GB" dirty="0"/>
              <a:t>Inclusion</a:t>
            </a:r>
          </a:p>
        </p:txBody>
      </p:sp>
      <p:pic>
        <p:nvPicPr>
          <p:cNvPr id="4" name="Picture 3" descr="Logo">
            <a:extLst>
              <a:ext uri="{FF2B5EF4-FFF2-40B4-BE49-F238E27FC236}">
                <a16:creationId xmlns:a16="http://schemas.microsoft.com/office/drawing/2014/main" id="{5943156A-3711-644F-60B7-C23E24BBE95A}"/>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C4DA4F23-11D2-F0D4-AD64-19172FD2CB0E}"/>
              </a:ext>
            </a:extLst>
          </p:cNvPr>
          <p:cNvSpPr txBox="1"/>
          <p:nvPr/>
        </p:nvSpPr>
        <p:spPr>
          <a:xfrm>
            <a:off x="728472" y="1950756"/>
            <a:ext cx="10408920" cy="4093428"/>
          </a:xfrm>
          <a:prstGeom prst="rect">
            <a:avLst/>
          </a:prstGeom>
          <a:noFill/>
        </p:spPr>
        <p:txBody>
          <a:bodyPr wrap="square">
            <a:spAutoFit/>
          </a:bodyPr>
          <a:lstStyle/>
          <a:p>
            <a:pPr>
              <a:buFont typeface="Arial" panose="020B0604020202020204" pitchFamily="34" charset="0"/>
              <a:buChar char="•"/>
            </a:pPr>
            <a:r>
              <a:rPr lang="en-GB" sz="2000" b="1" dirty="0"/>
              <a:t>Simplify listening tasks through pre-teaching and visual support</a:t>
            </a:r>
            <a:r>
              <a:rPr lang="en-GB" sz="2000" dirty="0"/>
              <a:t>, using vocabulary previews, pause/replay of audio, and visual answer grids instead of written responses. </a:t>
            </a:r>
          </a:p>
          <a:p>
            <a:endParaRPr lang="en-GB" sz="2000" dirty="0"/>
          </a:p>
          <a:p>
            <a:pPr>
              <a:buFont typeface="Arial" panose="020B0604020202020204" pitchFamily="34" charset="0"/>
              <a:buChar char="•"/>
            </a:pPr>
            <a:r>
              <a:rPr lang="en-GB" sz="2000" b="1" dirty="0"/>
              <a:t>Adapt reading and comprehension activities</a:t>
            </a:r>
            <a:r>
              <a:rPr lang="en-GB" sz="2000" dirty="0"/>
              <a:t> by reducing text length, highlighting key words, matching words to images, and minimising extended written demands. </a:t>
            </a:r>
          </a:p>
          <a:p>
            <a:endParaRPr lang="en-GB" sz="2000" dirty="0"/>
          </a:p>
          <a:p>
            <a:pPr>
              <a:buFont typeface="Arial" panose="020B0604020202020204" pitchFamily="34" charset="0"/>
              <a:buChar char="•"/>
            </a:pPr>
            <a:r>
              <a:rPr lang="en-GB" sz="2000" b="1" dirty="0"/>
              <a:t>Offer flexible ways to record learning in French</a:t>
            </a:r>
            <a:r>
              <a:rPr lang="en-GB" sz="2000" dirty="0"/>
              <a:t>, allowing pupils to demonstrate understanding through speaking, matching, pointing, acting or digital tools rather than written French. </a:t>
            </a:r>
          </a:p>
          <a:p>
            <a:endParaRPr lang="en-GB" sz="2000" dirty="0"/>
          </a:p>
          <a:p>
            <a:pPr>
              <a:buFont typeface="Arial" panose="020B0604020202020204" pitchFamily="34" charset="0"/>
              <a:buChar char="•"/>
            </a:pPr>
            <a:r>
              <a:rPr lang="en-GB" sz="2000" b="1" dirty="0"/>
              <a:t>Strengthen recall and engagement in French lessons</a:t>
            </a:r>
            <a:r>
              <a:rPr lang="en-GB" sz="2000" dirty="0"/>
              <a:t> through regular retrieval games, spaced repetition of core vocabulary, structured routines and fast-paced, short activities with clear expectations. </a:t>
            </a:r>
          </a:p>
        </p:txBody>
      </p:sp>
    </p:spTree>
    <p:extLst>
      <p:ext uri="{BB962C8B-B14F-4D97-AF65-F5344CB8AC3E}">
        <p14:creationId xmlns:p14="http://schemas.microsoft.com/office/powerpoint/2010/main" val="26390306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2F9B93-3C19-4900-594B-45D7404FC7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E855F1-79BD-FDCE-0150-3451BDEF9BB6}"/>
              </a:ext>
            </a:extLst>
          </p:cNvPr>
          <p:cNvSpPr>
            <a:spLocks noGrp="1"/>
          </p:cNvSpPr>
          <p:nvPr>
            <p:ph type="title"/>
          </p:nvPr>
        </p:nvSpPr>
        <p:spPr/>
        <p:txBody>
          <a:bodyPr/>
          <a:lstStyle/>
          <a:p>
            <a:r>
              <a:rPr lang="en-GB" dirty="0"/>
              <a:t>OFSTED</a:t>
            </a:r>
          </a:p>
        </p:txBody>
      </p:sp>
      <p:pic>
        <p:nvPicPr>
          <p:cNvPr id="4" name="Picture 3" descr="Logo">
            <a:extLst>
              <a:ext uri="{FF2B5EF4-FFF2-40B4-BE49-F238E27FC236}">
                <a16:creationId xmlns:a16="http://schemas.microsoft.com/office/drawing/2014/main" id="{F75D34D7-00DC-57F0-3D38-46C6AF2D64B8}"/>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89A16254-73D4-588B-E9DF-A9E45E8CAA2F}"/>
              </a:ext>
            </a:extLst>
          </p:cNvPr>
          <p:cNvSpPr txBox="1"/>
          <p:nvPr/>
        </p:nvSpPr>
        <p:spPr>
          <a:xfrm>
            <a:off x="1008126" y="2978643"/>
            <a:ext cx="7340346" cy="2500685"/>
          </a:xfrm>
          <a:prstGeom prst="rect">
            <a:avLst/>
          </a:prstGeom>
          <a:noFill/>
        </p:spPr>
        <p:txBody>
          <a:bodyPr wrap="square">
            <a:spAutoFit/>
          </a:bodyPr>
          <a:lstStyle/>
          <a:p>
            <a:pPr algn="l">
              <a:spcAft>
                <a:spcPts val="1500"/>
              </a:spcAft>
              <a:buNone/>
            </a:pPr>
            <a:r>
              <a:rPr lang="en-GB" b="1" i="0" dirty="0">
                <a:solidFill>
                  <a:srgbClr val="0B0C0C"/>
                </a:solidFill>
                <a:effectLst/>
                <a:latin typeface="GDS Transport"/>
              </a:rPr>
              <a:t>Summary:</a:t>
            </a:r>
          </a:p>
          <a:p>
            <a:pPr marL="285750" indent="-285750">
              <a:buFont typeface="Arial" panose="020B0604020202020204" pitchFamily="34" charset="0"/>
              <a:buChar char="•"/>
            </a:pPr>
            <a:r>
              <a:rPr lang="en-GB" dirty="0"/>
              <a:t>Curriculum plans show clear logic behind progression in phonics, including around when to teach differences between English sound–spelling correspondences and those of the target language.</a:t>
            </a:r>
          </a:p>
          <a:p>
            <a:pPr marL="285750" indent="-285750">
              <a:buFont typeface="Arial" panose="020B0604020202020204" pitchFamily="34" charset="0"/>
              <a:buChar char="•"/>
            </a:pPr>
            <a:r>
              <a:rPr lang="en-GB" dirty="0"/>
              <a:t>Planned practice and review of phonemes and how these link to graphemes is in place.</a:t>
            </a:r>
          </a:p>
          <a:p>
            <a:pPr marL="285750" indent="-285750">
              <a:buFont typeface="Arial" panose="020B0604020202020204" pitchFamily="34" charset="0"/>
              <a:buChar char="•"/>
            </a:pPr>
            <a:r>
              <a:rPr lang="en-GB" dirty="0"/>
              <a:t>Curriculum plans show how small differences in sound can unlock meaning for pupils.</a:t>
            </a:r>
          </a:p>
        </p:txBody>
      </p:sp>
      <p:sp>
        <p:nvSpPr>
          <p:cNvPr id="8" name="TextBox 7">
            <a:extLst>
              <a:ext uri="{FF2B5EF4-FFF2-40B4-BE49-F238E27FC236}">
                <a16:creationId xmlns:a16="http://schemas.microsoft.com/office/drawing/2014/main" id="{D78D756F-52F7-3D4E-88AC-A3E36C2FB982}"/>
              </a:ext>
            </a:extLst>
          </p:cNvPr>
          <p:cNvSpPr txBox="1"/>
          <p:nvPr/>
        </p:nvSpPr>
        <p:spPr>
          <a:xfrm>
            <a:off x="838198" y="1489794"/>
            <a:ext cx="10610089" cy="1477328"/>
          </a:xfrm>
          <a:prstGeom prst="rect">
            <a:avLst/>
          </a:prstGeom>
          <a:noFill/>
        </p:spPr>
        <p:txBody>
          <a:bodyPr wrap="square">
            <a:spAutoFit/>
          </a:bodyPr>
          <a:lstStyle/>
          <a:p>
            <a:r>
              <a:rPr lang="en-GB" dirty="0"/>
              <a:t>On the 7th June 2021, Ofsted published a research review with the aim of identifying the factors which contribute to creating a high-quality languages curriculum. The review draws on literature relating to language teaching, as well as inspection data from primary and secondary schools in England. The guidance investigates all possible areas of the curriculum, from early years to A-level. For the full document, </a:t>
            </a:r>
            <a:r>
              <a:rPr lang="en-GB" dirty="0">
                <a:hlinkClick r:id="rId3"/>
              </a:rPr>
              <a:t>click here</a:t>
            </a:r>
            <a:endParaRPr lang="en-GB" dirty="0"/>
          </a:p>
        </p:txBody>
      </p:sp>
      <p:pic>
        <p:nvPicPr>
          <p:cNvPr id="10" name="Picture 9">
            <a:extLst>
              <a:ext uri="{FF2B5EF4-FFF2-40B4-BE49-F238E27FC236}">
                <a16:creationId xmlns:a16="http://schemas.microsoft.com/office/drawing/2014/main" id="{2537EEF5-6182-F47A-826F-198466143D4D}"/>
              </a:ext>
            </a:extLst>
          </p:cNvPr>
          <p:cNvPicPr>
            <a:picLocks noChangeAspect="1"/>
          </p:cNvPicPr>
          <p:nvPr/>
        </p:nvPicPr>
        <p:blipFill>
          <a:blip r:embed="rId4"/>
          <a:stretch>
            <a:fillRect/>
          </a:stretch>
        </p:blipFill>
        <p:spPr>
          <a:xfrm>
            <a:off x="8746692" y="3650444"/>
            <a:ext cx="1648055" cy="1362265"/>
          </a:xfrm>
          <a:prstGeom prst="rect">
            <a:avLst/>
          </a:prstGeom>
          <a:ln w="19050">
            <a:solidFill>
              <a:schemeClr val="accent1"/>
            </a:solidFill>
          </a:ln>
        </p:spPr>
      </p:pic>
    </p:spTree>
    <p:extLst>
      <p:ext uri="{BB962C8B-B14F-4D97-AF65-F5344CB8AC3E}">
        <p14:creationId xmlns:p14="http://schemas.microsoft.com/office/powerpoint/2010/main" val="1538295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73ACA-2916-ABD0-199B-233C2ED2EA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1F90B2-3B04-C50B-D620-00CE1D547FE5}"/>
              </a:ext>
            </a:extLst>
          </p:cNvPr>
          <p:cNvSpPr>
            <a:spLocks noGrp="1"/>
          </p:cNvSpPr>
          <p:nvPr>
            <p:ph type="title"/>
          </p:nvPr>
        </p:nvSpPr>
        <p:spPr/>
        <p:txBody>
          <a:bodyPr/>
          <a:lstStyle/>
          <a:p>
            <a:r>
              <a:rPr lang="en-GB" dirty="0"/>
              <a:t>Planning</a:t>
            </a:r>
          </a:p>
        </p:txBody>
      </p:sp>
      <p:pic>
        <p:nvPicPr>
          <p:cNvPr id="4" name="Picture 3" descr="Logo">
            <a:extLst>
              <a:ext uri="{FF2B5EF4-FFF2-40B4-BE49-F238E27FC236}">
                <a16:creationId xmlns:a16="http://schemas.microsoft.com/office/drawing/2014/main" id="{83D49B02-C613-AF12-11CE-638E724CB29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5F73694D-298D-1A0F-FEA9-225DA1230935}"/>
              </a:ext>
            </a:extLst>
          </p:cNvPr>
          <p:cNvSpPr txBox="1"/>
          <p:nvPr/>
        </p:nvSpPr>
        <p:spPr>
          <a:xfrm>
            <a:off x="523494" y="1788580"/>
            <a:ext cx="3518154" cy="4603055"/>
          </a:xfrm>
          <a:prstGeom prst="rect">
            <a:avLst/>
          </a:prstGeom>
          <a:noFill/>
        </p:spPr>
        <p:txBody>
          <a:bodyPr wrap="square">
            <a:spAutoFit/>
          </a:bodyPr>
          <a:lstStyle/>
          <a:p>
            <a:pPr indent="-228600">
              <a:lnSpc>
                <a:spcPct val="90000"/>
              </a:lnSpc>
              <a:spcAft>
                <a:spcPts val="600"/>
              </a:spcAft>
              <a:buFont typeface="Arial" panose="020B0604020202020204" pitchFamily="34" charset="0"/>
              <a:buChar char="•"/>
            </a:pPr>
            <a:r>
              <a:rPr lang="en-US" sz="2000" dirty="0"/>
              <a:t>Planning follows the KAPOW scheme of work and is adapted for each class. NC links, substantive and disciplinary knowledge, prior and future learning are identified. Key vocabulary, outcomes and cross-curricular links are also identified.</a:t>
            </a:r>
          </a:p>
          <a:p>
            <a:pPr indent="-228600">
              <a:lnSpc>
                <a:spcPct val="90000"/>
              </a:lnSpc>
              <a:spcAft>
                <a:spcPts val="600"/>
              </a:spcAft>
              <a:buFont typeface="Arial" panose="020B0604020202020204" pitchFamily="34" charset="0"/>
              <a:buChar char="•"/>
            </a:pPr>
            <a:r>
              <a:rPr lang="en-US" sz="2000" dirty="0"/>
              <a:t>Each lesson is broken down into easy-to-follow steps, adapted for the class needs with clear learning objectives, success criteria and key adaptation. </a:t>
            </a:r>
          </a:p>
        </p:txBody>
      </p:sp>
      <p:pic>
        <p:nvPicPr>
          <p:cNvPr id="12" name="Picture 11">
            <a:extLst>
              <a:ext uri="{FF2B5EF4-FFF2-40B4-BE49-F238E27FC236}">
                <a16:creationId xmlns:a16="http://schemas.microsoft.com/office/drawing/2014/main" id="{26844A71-7F98-BD9B-20A5-EF1B471E660B}"/>
              </a:ext>
            </a:extLst>
          </p:cNvPr>
          <p:cNvPicPr>
            <a:picLocks noChangeAspect="1"/>
          </p:cNvPicPr>
          <p:nvPr/>
        </p:nvPicPr>
        <p:blipFill>
          <a:blip r:embed="rId3"/>
          <a:stretch>
            <a:fillRect/>
          </a:stretch>
        </p:blipFill>
        <p:spPr>
          <a:xfrm>
            <a:off x="4590138" y="572448"/>
            <a:ext cx="4370172" cy="4810379"/>
          </a:xfrm>
          <a:prstGeom prst="rect">
            <a:avLst/>
          </a:prstGeom>
          <a:ln w="19050">
            <a:solidFill>
              <a:schemeClr val="accent1"/>
            </a:solidFill>
          </a:ln>
        </p:spPr>
      </p:pic>
      <p:pic>
        <p:nvPicPr>
          <p:cNvPr id="14" name="Picture 13">
            <a:extLst>
              <a:ext uri="{FF2B5EF4-FFF2-40B4-BE49-F238E27FC236}">
                <a16:creationId xmlns:a16="http://schemas.microsoft.com/office/drawing/2014/main" id="{F435142A-D364-F2E2-01F9-BCEB52DCF905}"/>
              </a:ext>
            </a:extLst>
          </p:cNvPr>
          <p:cNvPicPr>
            <a:picLocks noChangeAspect="1"/>
          </p:cNvPicPr>
          <p:nvPr/>
        </p:nvPicPr>
        <p:blipFill>
          <a:blip r:embed="rId4"/>
          <a:stretch>
            <a:fillRect/>
          </a:stretch>
        </p:blipFill>
        <p:spPr>
          <a:xfrm>
            <a:off x="8150354" y="2006062"/>
            <a:ext cx="3111239" cy="4168090"/>
          </a:xfrm>
          <a:prstGeom prst="rect">
            <a:avLst/>
          </a:prstGeom>
          <a:ln w="15875">
            <a:solidFill>
              <a:schemeClr val="accent1"/>
            </a:solidFill>
          </a:ln>
        </p:spPr>
      </p:pic>
    </p:spTree>
    <p:extLst>
      <p:ext uri="{BB962C8B-B14F-4D97-AF65-F5344CB8AC3E}">
        <p14:creationId xmlns:p14="http://schemas.microsoft.com/office/powerpoint/2010/main" val="4253876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3800D-AF23-17CE-4A2B-C607626CDB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22AB94-CE1A-DAD5-FEC3-48963E6C46E7}"/>
              </a:ext>
            </a:extLst>
          </p:cNvPr>
          <p:cNvSpPr>
            <a:spLocks noGrp="1"/>
          </p:cNvSpPr>
          <p:nvPr>
            <p:ph type="title"/>
          </p:nvPr>
        </p:nvSpPr>
        <p:spPr/>
        <p:txBody>
          <a:bodyPr/>
          <a:lstStyle/>
          <a:p>
            <a:r>
              <a:rPr lang="en-GB" dirty="0"/>
              <a:t>Assessment</a:t>
            </a:r>
          </a:p>
        </p:txBody>
      </p:sp>
      <p:pic>
        <p:nvPicPr>
          <p:cNvPr id="4" name="Picture 3" descr="Logo">
            <a:extLst>
              <a:ext uri="{FF2B5EF4-FFF2-40B4-BE49-F238E27FC236}">
                <a16:creationId xmlns:a16="http://schemas.microsoft.com/office/drawing/2014/main" id="{10A29B7E-D66F-62EF-752F-446E550362B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10" name="TextBox 9">
            <a:extLst>
              <a:ext uri="{FF2B5EF4-FFF2-40B4-BE49-F238E27FC236}">
                <a16:creationId xmlns:a16="http://schemas.microsoft.com/office/drawing/2014/main" id="{8E8EE550-3966-F380-B39F-5E775E6E043F}"/>
              </a:ext>
            </a:extLst>
          </p:cNvPr>
          <p:cNvSpPr txBox="1"/>
          <p:nvPr/>
        </p:nvSpPr>
        <p:spPr>
          <a:xfrm>
            <a:off x="605790" y="1461731"/>
            <a:ext cx="6892290" cy="5324535"/>
          </a:xfrm>
          <a:prstGeom prst="rect">
            <a:avLst/>
          </a:prstGeom>
          <a:noFill/>
        </p:spPr>
        <p:txBody>
          <a:bodyPr wrap="square">
            <a:spAutoFit/>
          </a:bodyPr>
          <a:lstStyle/>
          <a:p>
            <a:r>
              <a:rPr lang="en-GB" sz="2000" dirty="0"/>
              <a:t>Formative assessment in KS2 MFL is an ongoing process that enables teachers to monitor pupils’ developing knowledge and confidence in listening, speaking, reading, and writing in the target language. Through regular questioning, observation, repetition, games, and short retrieval activities, teachers can identify misconceptions and adapt teaching to support progress. The KAPOW MFL scheme supports this process through its end-of-unit assessment quizzes, which provide a structured way to check pupils’ understanding of key vocabulary, grammar, and language structures. These quizzes help teachers to evaluate how effectively pupils are meeting learning objectives and to identify areas that require further practice or reinforcement. When used alongside day-to-day formative assessment strategies, KAPOW’s quizzes ensure that assessment is accurate, consistent, and informs future planning, helping pupils to build secure foundations in language learning.</a:t>
            </a:r>
          </a:p>
        </p:txBody>
      </p:sp>
      <p:pic>
        <p:nvPicPr>
          <p:cNvPr id="9" name="Picture 8">
            <a:extLst>
              <a:ext uri="{FF2B5EF4-FFF2-40B4-BE49-F238E27FC236}">
                <a16:creationId xmlns:a16="http://schemas.microsoft.com/office/drawing/2014/main" id="{E8CDEF16-8FC0-0419-6EB7-3C8C5D265CE7}"/>
              </a:ext>
            </a:extLst>
          </p:cNvPr>
          <p:cNvPicPr>
            <a:picLocks noChangeAspect="1"/>
          </p:cNvPicPr>
          <p:nvPr/>
        </p:nvPicPr>
        <p:blipFill>
          <a:blip r:embed="rId3"/>
          <a:stretch>
            <a:fillRect/>
          </a:stretch>
        </p:blipFill>
        <p:spPr>
          <a:xfrm>
            <a:off x="7498080" y="2438149"/>
            <a:ext cx="4426425" cy="2343402"/>
          </a:xfrm>
          <a:prstGeom prst="rect">
            <a:avLst/>
          </a:prstGeom>
          <a:ln w="19050">
            <a:solidFill>
              <a:schemeClr val="accent1"/>
            </a:solidFill>
          </a:ln>
        </p:spPr>
      </p:pic>
    </p:spTree>
    <p:extLst>
      <p:ext uri="{BB962C8B-B14F-4D97-AF65-F5344CB8AC3E}">
        <p14:creationId xmlns:p14="http://schemas.microsoft.com/office/powerpoint/2010/main" val="14894077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1B46F-2F35-760D-BE10-CDC3E6C81B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55B017-E2A0-C77F-22EA-C2ABF163E836}"/>
              </a:ext>
            </a:extLst>
          </p:cNvPr>
          <p:cNvSpPr>
            <a:spLocks noGrp="1"/>
          </p:cNvSpPr>
          <p:nvPr>
            <p:ph type="title"/>
          </p:nvPr>
        </p:nvSpPr>
        <p:spPr/>
        <p:txBody>
          <a:bodyPr/>
          <a:lstStyle/>
          <a:p>
            <a:r>
              <a:rPr lang="en-GB" dirty="0"/>
              <a:t>Monitoring</a:t>
            </a:r>
          </a:p>
        </p:txBody>
      </p:sp>
      <p:pic>
        <p:nvPicPr>
          <p:cNvPr id="4" name="Picture 3" descr="Logo">
            <a:extLst>
              <a:ext uri="{FF2B5EF4-FFF2-40B4-BE49-F238E27FC236}">
                <a16:creationId xmlns:a16="http://schemas.microsoft.com/office/drawing/2014/main" id="{8E5E2775-BF18-924E-90DA-38F40D00D48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AEA0DDC-B0B0-826F-A135-871E875F1A42}"/>
              </a:ext>
            </a:extLst>
          </p:cNvPr>
          <p:cNvSpPr>
            <a:spLocks noGrp="1"/>
          </p:cNvSpPr>
          <p:nvPr>
            <p:ph idx="1"/>
          </p:nvPr>
        </p:nvSpPr>
        <p:spPr/>
        <p:txBody>
          <a:bodyPr>
            <a:normAutofit fontScale="85000" lnSpcReduction="20000"/>
          </a:bodyPr>
          <a:lstStyle/>
          <a:p>
            <a:r>
              <a:rPr lang="en-GB" dirty="0"/>
              <a:t>Learning walks and lesson observations. </a:t>
            </a:r>
          </a:p>
          <a:p>
            <a:r>
              <a:rPr lang="en-GB" dirty="0"/>
              <a:t>Pupil voice interviews and surveys. </a:t>
            </a:r>
          </a:p>
          <a:p>
            <a:r>
              <a:rPr lang="en-GB" dirty="0"/>
              <a:t>Work scrutiny. </a:t>
            </a:r>
          </a:p>
          <a:p>
            <a:r>
              <a:rPr lang="en-GB" dirty="0"/>
              <a:t>Analysis of assessment data, including KAPOW assessment quizzes. </a:t>
            </a:r>
          </a:p>
          <a:p>
            <a:r>
              <a:rPr lang="en-GB" dirty="0"/>
              <a:t>Review of curriculum coverage and progression. </a:t>
            </a:r>
          </a:p>
          <a:p>
            <a:r>
              <a:rPr lang="en-GB" dirty="0"/>
              <a:t>Scrutiny of teacher planning. </a:t>
            </a:r>
          </a:p>
          <a:p>
            <a:r>
              <a:rPr lang="en-GB" dirty="0"/>
              <a:t>Staff voice and confidence surveys. </a:t>
            </a:r>
          </a:p>
          <a:p>
            <a:r>
              <a:rPr lang="en-GB" dirty="0"/>
              <a:t>Moderation of pupil work across year groups. </a:t>
            </a:r>
          </a:p>
          <a:p>
            <a:r>
              <a:rPr lang="en-GB" dirty="0"/>
              <a:t>Evaluation of technology and resource use. </a:t>
            </a:r>
          </a:p>
          <a:p>
            <a:r>
              <a:rPr lang="en-GB" dirty="0"/>
              <a:t>Tracking pupil progress over time. </a:t>
            </a:r>
          </a:p>
          <a:p>
            <a:r>
              <a:rPr lang="en-GB" dirty="0"/>
              <a:t>Reporting findings to governors and senior leaders. </a:t>
            </a:r>
          </a:p>
          <a:p>
            <a:endParaRPr lang="en-GB" dirty="0"/>
          </a:p>
        </p:txBody>
      </p:sp>
    </p:spTree>
    <p:extLst>
      <p:ext uri="{BB962C8B-B14F-4D97-AF65-F5344CB8AC3E}">
        <p14:creationId xmlns:p14="http://schemas.microsoft.com/office/powerpoint/2010/main" val="628625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62FDF-5FEC-7A30-C25C-ED2C39CB3F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EF3874-26CD-32B1-3918-23AFBA004AB0}"/>
              </a:ext>
            </a:extLst>
          </p:cNvPr>
          <p:cNvSpPr>
            <a:spLocks noGrp="1"/>
          </p:cNvSpPr>
          <p:nvPr>
            <p:ph type="title"/>
          </p:nvPr>
        </p:nvSpPr>
        <p:spPr/>
        <p:txBody>
          <a:bodyPr/>
          <a:lstStyle/>
          <a:p>
            <a:r>
              <a:rPr lang="en-GB" dirty="0"/>
              <a:t>Role of the Governor</a:t>
            </a:r>
          </a:p>
        </p:txBody>
      </p:sp>
      <p:pic>
        <p:nvPicPr>
          <p:cNvPr id="4" name="Picture 3" descr="Logo">
            <a:extLst>
              <a:ext uri="{FF2B5EF4-FFF2-40B4-BE49-F238E27FC236}">
                <a16:creationId xmlns:a16="http://schemas.microsoft.com/office/drawing/2014/main" id="{E11A8701-28DB-FEA3-1051-CDE2877C3830}"/>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6929F830-A25D-7502-F7A7-A82E058DA9AA}"/>
              </a:ext>
            </a:extLst>
          </p:cNvPr>
          <p:cNvSpPr>
            <a:spLocks noGrp="1"/>
          </p:cNvSpPr>
          <p:nvPr>
            <p:ph idx="1"/>
          </p:nvPr>
        </p:nvSpPr>
        <p:spPr>
          <a:xfrm>
            <a:off x="838200" y="1825625"/>
            <a:ext cx="10515600" cy="3514471"/>
          </a:xfrm>
        </p:spPr>
        <p:txBody>
          <a:bodyPr>
            <a:normAutofit/>
          </a:bodyPr>
          <a:lstStyle/>
          <a:p>
            <a:pPr marL="0" indent="0">
              <a:buNone/>
            </a:pPr>
            <a:r>
              <a:rPr lang="en-GB" sz="2000" dirty="0"/>
              <a:t>The curriculum governor and </a:t>
            </a:r>
            <a:r>
              <a:rPr lang="en-GB" sz="2000"/>
              <a:t>education committee play </a:t>
            </a:r>
            <a:r>
              <a:rPr lang="en-GB" sz="2000" dirty="0"/>
              <a:t>an important role in supporting and monitoring the quality of MFL education across KS2 at </a:t>
            </a:r>
            <a:r>
              <a:rPr lang="en-GB" sz="2000" dirty="0" err="1"/>
              <a:t>Meadowhead</a:t>
            </a:r>
            <a:r>
              <a:rPr lang="en-GB" sz="2000" dirty="0"/>
              <a:t> Juniors. </a:t>
            </a:r>
          </a:p>
          <a:p>
            <a:pPr marL="0" indent="0">
              <a:buNone/>
            </a:pPr>
            <a:r>
              <a:rPr lang="en-GB" sz="2000" dirty="0"/>
              <a:t>Working alongside the MFL Subject Leader, the governor gains an understanding of how the curriculum is implemented, the progress pupils are making, and how statutory requirements are being met. This may involve reviewing subject leader reports, discussing assessment information, visiting the school to meet pupils and staff, and monitoring the impact of curriculum developments. </a:t>
            </a:r>
          </a:p>
          <a:p>
            <a:pPr marL="0" indent="0">
              <a:buNone/>
            </a:pPr>
            <a:r>
              <a:rPr lang="en-GB" sz="2000" dirty="0"/>
              <a:t>The role is not to evaluate individual teachers, but to provide strategic oversight, offer support and challenge where appropriate, and report back to the governing board to ensure that MFL remains a high-quality and effective part of the curriculum.</a:t>
            </a:r>
          </a:p>
        </p:txBody>
      </p:sp>
    </p:spTree>
    <p:extLst>
      <p:ext uri="{BB962C8B-B14F-4D97-AF65-F5344CB8AC3E}">
        <p14:creationId xmlns:p14="http://schemas.microsoft.com/office/powerpoint/2010/main" val="594604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DA17B-4948-D3D3-27BF-448CC223C6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E0A46C-D07A-962D-5109-DD213B35A8CF}"/>
              </a:ext>
            </a:extLst>
          </p:cNvPr>
          <p:cNvSpPr>
            <a:spLocks noGrp="1"/>
          </p:cNvSpPr>
          <p:nvPr>
            <p:ph type="title"/>
          </p:nvPr>
        </p:nvSpPr>
        <p:spPr/>
        <p:txBody>
          <a:bodyPr/>
          <a:lstStyle/>
          <a:p>
            <a:r>
              <a:rPr lang="en-GB" dirty="0"/>
              <a:t>Equal Opportunities</a:t>
            </a:r>
          </a:p>
        </p:txBody>
      </p:sp>
      <p:pic>
        <p:nvPicPr>
          <p:cNvPr id="4" name="Picture 3" descr="Logo">
            <a:extLst>
              <a:ext uri="{FF2B5EF4-FFF2-40B4-BE49-F238E27FC236}">
                <a16:creationId xmlns:a16="http://schemas.microsoft.com/office/drawing/2014/main" id="{0EB8F397-57B9-353B-068C-680A5F69A34E}"/>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1C07C7DB-6FF9-70F7-F87B-2B541AE0CFA0}"/>
              </a:ext>
            </a:extLst>
          </p:cNvPr>
          <p:cNvSpPr>
            <a:spLocks noGrp="1"/>
          </p:cNvSpPr>
          <p:nvPr>
            <p:ph idx="1"/>
          </p:nvPr>
        </p:nvSpPr>
        <p:spPr/>
        <p:txBody>
          <a:bodyPr>
            <a:normAutofit/>
          </a:bodyPr>
          <a:lstStyle/>
          <a:p>
            <a:pPr marL="0" indent="0">
              <a:buNone/>
            </a:pPr>
            <a:r>
              <a:rPr lang="en-GB" sz="2200" dirty="0">
                <a:cs typeface="Calibri Light" panose="020F0302020204030204" pitchFamily="34" charset="0"/>
              </a:rPr>
              <a:t>1. All pupils will have equal access to the entire MFL curriculum</a:t>
            </a:r>
          </a:p>
          <a:p>
            <a:pPr marL="0" indent="0">
              <a:buNone/>
            </a:pPr>
            <a:r>
              <a:rPr lang="en-GB" sz="2200" dirty="0">
                <a:cs typeface="Calibri Light" panose="020F0302020204030204" pitchFamily="34" charset="0"/>
              </a:rPr>
              <a:t>2. Gender, learning ability, physical ability, ethnicity, linguistic ability and/or cultural circumstances will not impede pupils from accessing all MFL lessons. </a:t>
            </a:r>
          </a:p>
          <a:p>
            <a:pPr marL="0" indent="0">
              <a:buNone/>
            </a:pPr>
            <a:r>
              <a:rPr lang="en-GB" sz="2200" dirty="0">
                <a:cs typeface="Calibri Light" panose="020F0302020204030204" pitchFamily="34" charset="0"/>
              </a:rPr>
              <a:t>3. Where it is inappropriate for a pupil to participate in a lesson because of reasons related to any of the factors outlined above, the lessons will be adapted to meet the pupil’s needs and alternative arrangements involving extra support, will be provided where necessary. </a:t>
            </a:r>
          </a:p>
          <a:p>
            <a:pPr marL="0" indent="0">
              <a:buNone/>
            </a:pPr>
            <a:r>
              <a:rPr lang="en-GB" sz="2200" dirty="0">
                <a:cs typeface="Calibri Light" panose="020F0302020204030204" pitchFamily="34" charset="0"/>
              </a:rPr>
              <a:t>4. All efforts will be made to ensure that cultural and gender differences will be positively reflected in all lessons and teaching materials used.</a:t>
            </a:r>
            <a:br>
              <a:rPr lang="en-GB" sz="2200" dirty="0">
                <a:cs typeface="Calibri Light" panose="020F0302020204030204" pitchFamily="34" charset="0"/>
              </a:rPr>
            </a:br>
            <a:r>
              <a:rPr lang="en-GB" sz="2200" dirty="0">
                <a:cs typeface="Calibri Light" panose="020F0302020204030204" pitchFamily="34" charset="0"/>
              </a:rPr>
              <a:t>5. </a:t>
            </a:r>
            <a:r>
              <a:rPr lang="en-GB" sz="2200" dirty="0" err="1">
                <a:cs typeface="Calibri Light" panose="020F0302020204030204" pitchFamily="34" charset="0"/>
              </a:rPr>
              <a:t>Meadowhead</a:t>
            </a:r>
            <a:r>
              <a:rPr lang="en-GB" sz="2200" dirty="0">
                <a:cs typeface="Calibri Light" panose="020F0302020204030204" pitchFamily="34" charset="0"/>
              </a:rPr>
              <a:t> Juniors aims to provide more academically able pupils with the opportunity to extend their thinking through extension activities such as providing further enquiry questions. </a:t>
            </a:r>
          </a:p>
          <a:p>
            <a:endParaRPr lang="en-GB" dirty="0"/>
          </a:p>
        </p:txBody>
      </p:sp>
    </p:spTree>
    <p:extLst>
      <p:ext uri="{BB962C8B-B14F-4D97-AF65-F5344CB8AC3E}">
        <p14:creationId xmlns:p14="http://schemas.microsoft.com/office/powerpoint/2010/main" val="11571861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4519CD-5C04-6471-27F1-9463B87275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B6CD32-9F52-E0F6-530C-A749339B96F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633FF907-F3B3-4697-7FB3-A70A6DE7D796}"/>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B676AF1-DA64-CC00-99C1-9F5E77B51100}"/>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28941351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FEB11-DE10-5F74-6C91-31B8B244F2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D9FFAC-0EF2-0B69-DC70-1892C04305E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C27B6071-94CC-78BD-EBA3-9D6CDA6FFF8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718D8BC1-C3E1-6B95-80A3-60FF3F0C1718}"/>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4537035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06730-4C41-19A4-4F1E-C6C242A38D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FDFCE1-AD59-0A4B-736C-B7133C8C3BDC}"/>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0A8017FC-AAA7-0488-4528-08E60395AAD1}"/>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B556BC24-B418-4EEE-798F-0622CD15EC9F}"/>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42312551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234</TotalTime>
  <Words>1834</Words>
  <Application>Microsoft Office PowerPoint</Application>
  <PresentationFormat>Widescreen</PresentationFormat>
  <Paragraphs>118</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Aptos</vt:lpstr>
      <vt:lpstr>Aptos Display</vt:lpstr>
      <vt:lpstr>Arial</vt:lpstr>
      <vt:lpstr>Calibri Light</vt:lpstr>
      <vt:lpstr>GDS Transport</vt:lpstr>
      <vt:lpstr>Office Theme</vt:lpstr>
      <vt:lpstr>PowerPoint Presentation</vt:lpstr>
      <vt:lpstr>MFL Policy</vt:lpstr>
      <vt:lpstr>Role of the Subject Leader</vt:lpstr>
      <vt:lpstr>Overview</vt:lpstr>
      <vt:lpstr>Intent</vt:lpstr>
      <vt:lpstr>Implementation</vt:lpstr>
      <vt:lpstr>Impact</vt:lpstr>
      <vt:lpstr>Teaching and Learning</vt:lpstr>
      <vt:lpstr>Inclusion</vt:lpstr>
      <vt:lpstr>Inclusion</vt:lpstr>
      <vt:lpstr>OFSTED</vt:lpstr>
      <vt:lpstr>Planning</vt:lpstr>
      <vt:lpstr>Assessment</vt:lpstr>
      <vt:lpstr>Monitoring</vt:lpstr>
      <vt:lpstr>Role of the Governor</vt:lpstr>
      <vt:lpstr>Equal Opportunities</vt:lpstr>
      <vt:lpstr>Evidence</vt:lpstr>
      <vt:lpstr>Evidence</vt:lpstr>
      <vt:lpstr>Evidence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Helen Lawton</dc:creator>
  <cp:lastModifiedBy>Helen Lawton</cp:lastModifiedBy>
  <cp:revision>6</cp:revision>
  <dcterms:created xsi:type="dcterms:W3CDTF">2026-06-17T12:41:30Z</dcterms:created>
  <dcterms:modified xsi:type="dcterms:W3CDTF">2026-10-08T20:50:15Z</dcterms:modified>
</cp:coreProperties>
</file>