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8" r:id="rId4"/>
    <p:sldId id="275" r:id="rId5"/>
    <p:sldId id="281" r:id="rId6"/>
    <p:sldId id="259" r:id="rId7"/>
    <p:sldId id="260" r:id="rId8"/>
    <p:sldId id="280" r:id="rId9"/>
    <p:sldId id="261" r:id="rId10"/>
    <p:sldId id="276" r:id="rId11"/>
    <p:sldId id="262" r:id="rId12"/>
    <p:sldId id="263" r:id="rId13"/>
    <p:sldId id="277" r:id="rId14"/>
    <p:sldId id="272" r:id="rId15"/>
    <p:sldId id="274" r:id="rId16"/>
    <p:sldId id="268" r:id="rId17"/>
    <p:sldId id="271" r:id="rId18"/>
    <p:sldId id="266" r:id="rId19"/>
    <p:sldId id="269" r:id="rId20"/>
    <p:sldId id="279" r:id="rId21"/>
    <p:sldId id="27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9" d="100"/>
          <a:sy n="79" d="100"/>
        </p:scale>
        <p:origin x="8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30771-0F2D-FAC8-3CA0-D18FC5BFC9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CA3BF90-9877-9BEC-249C-E71325BFCA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3B0BFE-1B74-ED8D-D7E9-EE8F7BCF1FE0}"/>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C5ED0590-AF49-EA8A-62F2-35C396A421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19D376-BCC6-CE4B-94D3-EF2DB2F71B64}"/>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76527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78C4E-917E-C8D9-3A55-57DC18A5A6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9F4287-F401-E342-EE07-98CBDE68D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94560A-5D6C-22DC-7AC1-C8FBE19F74F6}"/>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7CFE7300-4CAF-9B18-606A-79E3B80949B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D1ECA-2EA3-899D-8427-45B5D96A7B4E}"/>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88112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EE778-16F9-A724-6A4F-C83310B463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94EC1C-1811-80A1-AB68-8BC57FFE493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9B2182-5455-1F56-42F5-7C99E2260A8C}"/>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9B2A4F8B-DC73-885D-7155-3331EBB401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91A6F-887D-915B-86FE-1799700A5395}"/>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6358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47B37-5F7B-06D6-3B0E-A230DCC4FE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A64CCF9-4F5A-A5CF-E545-59D3766CDEA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B3B68B5-BDB2-B475-F339-9F57E1A47C5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689727-7553-715B-FA7B-EFF207697CBC}"/>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DE98DEA5-D9C6-D1E9-3ED8-A918BFA0DE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F2A11C9-7BB5-61F8-53C5-8848E0AD02C3}"/>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564709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A831F-0277-BDE8-6595-092C71265C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629026F-7DFA-00A6-AB39-A2B52440A5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2E926E4-100C-6E5A-A2B6-FD98C718BB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4666B0E-3B36-8BA2-534C-7BF569FE31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B05B414-3989-DEC6-D1D0-ECE7A844E71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AE0B18-C50B-E4B0-4DB8-030BCCC254D2}"/>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8" name="Footer Placeholder 7">
            <a:extLst>
              <a:ext uri="{FF2B5EF4-FFF2-40B4-BE49-F238E27FC236}">
                <a16:creationId xmlns:a16="http://schemas.microsoft.com/office/drawing/2014/main" id="{35AC894E-7E3B-0A54-A557-861B08168FE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0E4655-D0DE-53F9-74D7-1E68CFCD241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573757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AC03A-2CB0-F382-529D-9677F2F1C8B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A14D242-C8D5-1BC0-40B0-EA29D64E2CC6}"/>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4" name="Footer Placeholder 3">
            <a:extLst>
              <a:ext uri="{FF2B5EF4-FFF2-40B4-BE49-F238E27FC236}">
                <a16:creationId xmlns:a16="http://schemas.microsoft.com/office/drawing/2014/main" id="{4B67E56A-4D0A-B804-3A3E-D9732C676EC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8543915-4459-E8D3-EF54-8B3D1BC9D3C0}"/>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930969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A94334-7AD2-FFF9-AEB3-87B6A1C2EF94}"/>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3" name="Footer Placeholder 2">
            <a:extLst>
              <a:ext uri="{FF2B5EF4-FFF2-40B4-BE49-F238E27FC236}">
                <a16:creationId xmlns:a16="http://schemas.microsoft.com/office/drawing/2014/main" id="{CA1E8901-9F16-669A-83CB-E6BB86EF73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31B53E-BF33-7613-11D7-31FB87BD57A9}"/>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415060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EABB5-0A38-3DC1-248B-B04C46A964A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CD270F8-245E-E1A2-5351-91FCF1B777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3524C35-4C8A-1A5E-2A39-8707871A9CC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47EE69-0127-9DE3-652A-B1E70259B212}"/>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07D80901-C576-9F8F-88C4-AB408903A4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ED303E-3B5E-41E6-7BFA-434F255FD53A}"/>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794330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3E1A-9A9D-2780-53D8-F35F30AAFC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63FB8F-B3F8-4558-E6B2-61D1F6FCB9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AFC4FE-9409-16B7-7EFF-8C698E1010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79924D-7853-717B-48DE-A5E35DF256A8}"/>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6" name="Footer Placeholder 5">
            <a:extLst>
              <a:ext uri="{FF2B5EF4-FFF2-40B4-BE49-F238E27FC236}">
                <a16:creationId xmlns:a16="http://schemas.microsoft.com/office/drawing/2014/main" id="{084834A0-AF53-C3B8-BB18-8AA151022D7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916096-9643-4C8C-964F-F2C3B83DA9A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1464780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93455-95DC-2A37-064F-32365F29BFF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8B72D1-07A7-B15A-2705-5A1AB870CAF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70E941-346E-99D8-51FA-FA7332F93EAE}"/>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ACBE2735-CA90-20B6-0991-2840638E04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4C5C9E-80F9-56B2-795F-579D44CD1411}"/>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236346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7DE08BE-3F68-A3FB-79F8-313D9DFEAE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7D98F66-79F1-4218-72FE-01C975577F3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5D18DC-E9E1-1D9B-AEDD-AFADDA22914B}"/>
              </a:ext>
            </a:extLst>
          </p:cNvPr>
          <p:cNvSpPr>
            <a:spLocks noGrp="1"/>
          </p:cNvSpPr>
          <p:nvPr>
            <p:ph type="dt" sz="half" idx="10"/>
          </p:nvPr>
        </p:nvSpPr>
        <p:spPr/>
        <p:txBody>
          <a:body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A4AC977A-EA77-F93F-C44E-0D6F834D4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DB897A-88F9-D4D1-E5B7-354EC055181F}"/>
              </a:ext>
            </a:extLst>
          </p:cNvPr>
          <p:cNvSpPr>
            <a:spLocks noGrp="1"/>
          </p:cNvSpPr>
          <p:nvPr>
            <p:ph type="sldNum" sz="quarter" idx="12"/>
          </p:nvPr>
        </p:nvSpPr>
        <p:spPr/>
        <p:txBody>
          <a:bodyPr/>
          <a:lstStyle/>
          <a:p>
            <a:fld id="{A9AFDC75-48AA-469A-B249-2D140CEE38E8}" type="slidenum">
              <a:rPr lang="en-GB" smtClean="0"/>
              <a:t>‹#›</a:t>
            </a:fld>
            <a:endParaRPr lang="en-GB"/>
          </a:p>
        </p:txBody>
      </p:sp>
    </p:spTree>
    <p:extLst>
      <p:ext uri="{BB962C8B-B14F-4D97-AF65-F5344CB8AC3E}">
        <p14:creationId xmlns:p14="http://schemas.microsoft.com/office/powerpoint/2010/main" val="34916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E6C9BF-08B5-E8EF-7D39-A924A4D715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14FB40-8B56-9E5E-14C2-E1C51DC66C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5343D2-E914-FA0F-E290-5BF7689E8B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D9BA663-31F3-402E-A528-6E5BBADDC7B7}" type="datetimeFigureOut">
              <a:rPr lang="en-GB" smtClean="0"/>
              <a:t>08/10/2026</a:t>
            </a:fld>
            <a:endParaRPr lang="en-GB"/>
          </a:p>
        </p:txBody>
      </p:sp>
      <p:sp>
        <p:nvSpPr>
          <p:cNvPr id="5" name="Footer Placeholder 4">
            <a:extLst>
              <a:ext uri="{FF2B5EF4-FFF2-40B4-BE49-F238E27FC236}">
                <a16:creationId xmlns:a16="http://schemas.microsoft.com/office/drawing/2014/main" id="{4BDE73A7-01E2-C98E-8D29-6EAA8C5819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46EBB176-73E8-B163-487C-1C59576C34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9AFDC75-48AA-469A-B249-2D140CEE38E8}" type="slidenum">
              <a:rPr lang="en-GB" smtClean="0"/>
              <a:t>‹#›</a:t>
            </a:fld>
            <a:endParaRPr lang="en-GB"/>
          </a:p>
        </p:txBody>
      </p:sp>
    </p:spTree>
    <p:extLst>
      <p:ext uri="{BB962C8B-B14F-4D97-AF65-F5344CB8AC3E}">
        <p14:creationId xmlns:p14="http://schemas.microsoft.com/office/powerpoint/2010/main" val="39235008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file:///\\MJS-DC\TeacherShared$\CURRICULUM%202025%20Onwards\Music\transition%20to%20kapow%20units.pdf"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v.uk/government/publications/research-review-series-music/research-review-series-music"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1C94592E-F14F-CEEF-D1E0-00941474B4BB}"/>
              </a:ext>
            </a:extLst>
          </p:cNvPr>
          <p:cNvSpPr>
            <a:spLocks noGrp="1"/>
          </p:cNvSpPr>
          <p:nvPr>
            <p:ph type="subTitle" idx="1"/>
          </p:nvPr>
        </p:nvSpPr>
        <p:spPr>
          <a:xfrm>
            <a:off x="1010286" y="2130067"/>
            <a:ext cx="4036333" cy="1709849"/>
          </a:xfrm>
        </p:spPr>
        <p:txBody>
          <a:bodyPr anchor="b">
            <a:normAutofit/>
          </a:bodyPr>
          <a:lstStyle/>
          <a:p>
            <a:pPr algn="l"/>
            <a:r>
              <a:rPr lang="en-GB" sz="6000" dirty="0"/>
              <a:t>Music</a:t>
            </a:r>
          </a:p>
        </p:txBody>
      </p:sp>
      <p:grpSp>
        <p:nvGrpSpPr>
          <p:cNvPr id="12" name="Group 11">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3" name="Rectangle 12">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go">
            <a:extLst>
              <a:ext uri="{FF2B5EF4-FFF2-40B4-BE49-F238E27FC236}">
                <a16:creationId xmlns:a16="http://schemas.microsoft.com/office/drawing/2014/main" id="{4986007B-AD4A-5675-A646-D30DFF11FFA2}"/>
              </a:ext>
            </a:extLst>
          </p:cNvPr>
          <p:cNvPicPr>
            <a:picLocks noChangeAspect="1"/>
          </p:cNvPicPr>
          <p:nvPr/>
        </p:nvPicPr>
        <p:blipFill>
          <a:blip r:embed="rId2"/>
          <a:stretch>
            <a:fillRect/>
          </a:stretch>
        </p:blipFill>
        <p:spPr>
          <a:xfrm>
            <a:off x="6114739" y="666728"/>
            <a:ext cx="5151507" cy="5465791"/>
          </a:xfrm>
          <a:prstGeom prst="rect">
            <a:avLst/>
          </a:prstGeom>
        </p:spPr>
      </p:pic>
    </p:spTree>
    <p:extLst>
      <p:ext uri="{BB962C8B-B14F-4D97-AF65-F5344CB8AC3E}">
        <p14:creationId xmlns:p14="http://schemas.microsoft.com/office/powerpoint/2010/main" val="2720513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A6967-22DA-E933-7BCB-6322D309A16E}"/>
              </a:ext>
            </a:extLst>
          </p:cNvPr>
          <p:cNvSpPr>
            <a:spLocks noGrp="1"/>
          </p:cNvSpPr>
          <p:nvPr>
            <p:ph type="title"/>
          </p:nvPr>
        </p:nvSpPr>
        <p:spPr/>
        <p:txBody>
          <a:bodyPr/>
          <a:lstStyle/>
          <a:p>
            <a:r>
              <a:rPr lang="en-GB" dirty="0"/>
              <a:t>Music Policy</a:t>
            </a:r>
          </a:p>
        </p:txBody>
      </p:sp>
      <p:graphicFrame>
        <p:nvGraphicFramePr>
          <p:cNvPr id="5" name="Content Placeholder 4">
            <a:extLst>
              <a:ext uri="{FF2B5EF4-FFF2-40B4-BE49-F238E27FC236}">
                <a16:creationId xmlns:a16="http://schemas.microsoft.com/office/drawing/2014/main" id="{113C4CE7-6B36-AF7D-5754-DBDEE41BDF72}"/>
              </a:ext>
            </a:extLst>
          </p:cNvPr>
          <p:cNvGraphicFramePr>
            <a:graphicFrameLocks noGrp="1"/>
          </p:cNvGraphicFramePr>
          <p:nvPr>
            <p:ph idx="1"/>
            <p:extLst>
              <p:ext uri="{D42A27DB-BD31-4B8C-83A1-F6EECF244321}">
                <p14:modId xmlns:p14="http://schemas.microsoft.com/office/powerpoint/2010/main" val="4115323166"/>
              </p:ext>
            </p:extLst>
          </p:nvPr>
        </p:nvGraphicFramePr>
        <p:xfrm>
          <a:off x="838200" y="1825625"/>
          <a:ext cx="10515600" cy="22250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047559190"/>
                    </a:ext>
                  </a:extLst>
                </a:gridCol>
                <a:gridCol w="5257800">
                  <a:extLst>
                    <a:ext uri="{9D8B030D-6E8A-4147-A177-3AD203B41FA5}">
                      <a16:colId xmlns:a16="http://schemas.microsoft.com/office/drawing/2014/main" val="1555135051"/>
                    </a:ext>
                  </a:extLst>
                </a:gridCol>
              </a:tblGrid>
              <a:tr h="370840">
                <a:tc>
                  <a:txBody>
                    <a:bodyPr/>
                    <a:lstStyle/>
                    <a:p>
                      <a:r>
                        <a:rPr lang="en-GB" dirty="0"/>
                        <a:t>Policy Title</a:t>
                      </a:r>
                    </a:p>
                  </a:txBody>
                  <a:tcPr/>
                </a:tc>
                <a:tc>
                  <a:txBody>
                    <a:bodyPr/>
                    <a:lstStyle/>
                    <a:p>
                      <a:r>
                        <a:rPr lang="en-GB" dirty="0"/>
                        <a:t>Computing Policy</a:t>
                      </a:r>
                    </a:p>
                  </a:txBody>
                  <a:tcPr/>
                </a:tc>
                <a:extLst>
                  <a:ext uri="{0D108BD9-81ED-4DB2-BD59-A6C34878D82A}">
                    <a16:rowId xmlns:a16="http://schemas.microsoft.com/office/drawing/2014/main" val="3062380870"/>
                  </a:ext>
                </a:extLst>
              </a:tr>
              <a:tr h="370840">
                <a:tc>
                  <a:txBody>
                    <a:bodyPr/>
                    <a:lstStyle/>
                    <a:p>
                      <a:r>
                        <a:rPr lang="en-GB" dirty="0"/>
                        <a:t>Ratified by</a:t>
                      </a:r>
                    </a:p>
                  </a:txBody>
                  <a:tcPr/>
                </a:tc>
                <a:tc>
                  <a:txBody>
                    <a:bodyPr/>
                    <a:lstStyle/>
                    <a:p>
                      <a:r>
                        <a:rPr lang="en-GB" dirty="0"/>
                        <a:t>Jason Newsham</a:t>
                      </a:r>
                    </a:p>
                  </a:txBody>
                  <a:tcPr/>
                </a:tc>
                <a:extLst>
                  <a:ext uri="{0D108BD9-81ED-4DB2-BD59-A6C34878D82A}">
                    <a16:rowId xmlns:a16="http://schemas.microsoft.com/office/drawing/2014/main" val="1920876149"/>
                  </a:ext>
                </a:extLst>
              </a:tr>
              <a:tr h="370840">
                <a:tc>
                  <a:txBody>
                    <a:bodyPr/>
                    <a:lstStyle/>
                    <a:p>
                      <a:r>
                        <a:rPr lang="en-GB" dirty="0"/>
                        <a:t>Subject Leader</a:t>
                      </a:r>
                    </a:p>
                  </a:txBody>
                  <a:tcPr/>
                </a:tc>
                <a:tc>
                  <a:txBody>
                    <a:bodyPr/>
                    <a:lstStyle/>
                    <a:p>
                      <a:r>
                        <a:rPr lang="en-GB" dirty="0"/>
                        <a:t>Helen Lawton</a:t>
                      </a:r>
                    </a:p>
                  </a:txBody>
                  <a:tcPr/>
                </a:tc>
                <a:extLst>
                  <a:ext uri="{0D108BD9-81ED-4DB2-BD59-A6C34878D82A}">
                    <a16:rowId xmlns:a16="http://schemas.microsoft.com/office/drawing/2014/main" val="3375504264"/>
                  </a:ext>
                </a:extLst>
              </a:tr>
              <a:tr h="370840">
                <a:tc>
                  <a:txBody>
                    <a:bodyPr/>
                    <a:lstStyle/>
                    <a:p>
                      <a:r>
                        <a:rPr lang="en-GB" dirty="0"/>
                        <a:t>Date ratified</a:t>
                      </a:r>
                    </a:p>
                  </a:txBody>
                  <a:tcPr/>
                </a:tc>
                <a:tc>
                  <a:txBody>
                    <a:bodyPr/>
                    <a:lstStyle/>
                    <a:p>
                      <a:endParaRPr lang="en-GB" dirty="0"/>
                    </a:p>
                  </a:txBody>
                  <a:tcPr/>
                </a:tc>
                <a:extLst>
                  <a:ext uri="{0D108BD9-81ED-4DB2-BD59-A6C34878D82A}">
                    <a16:rowId xmlns:a16="http://schemas.microsoft.com/office/drawing/2014/main" val="3371316513"/>
                  </a:ext>
                </a:extLst>
              </a:tr>
              <a:tr h="370840">
                <a:tc>
                  <a:txBody>
                    <a:bodyPr/>
                    <a:lstStyle/>
                    <a:p>
                      <a:r>
                        <a:rPr lang="en-GB" dirty="0"/>
                        <a:t>Review date</a:t>
                      </a:r>
                    </a:p>
                  </a:txBody>
                  <a:tcPr/>
                </a:tc>
                <a:tc>
                  <a:txBody>
                    <a:bodyPr/>
                    <a:lstStyle/>
                    <a:p>
                      <a:endParaRPr lang="en-GB"/>
                    </a:p>
                  </a:txBody>
                  <a:tcPr/>
                </a:tc>
                <a:extLst>
                  <a:ext uri="{0D108BD9-81ED-4DB2-BD59-A6C34878D82A}">
                    <a16:rowId xmlns:a16="http://schemas.microsoft.com/office/drawing/2014/main" val="1513517605"/>
                  </a:ext>
                </a:extLst>
              </a:tr>
              <a:tr h="370840">
                <a:tc>
                  <a:txBody>
                    <a:bodyPr/>
                    <a:lstStyle/>
                    <a:p>
                      <a:r>
                        <a:rPr lang="en-GB" dirty="0"/>
                        <a:t>Named governor </a:t>
                      </a:r>
                    </a:p>
                  </a:txBody>
                  <a:tcPr/>
                </a:tc>
                <a:tc>
                  <a:txBody>
                    <a:bodyPr/>
                    <a:lstStyle/>
                    <a:p>
                      <a:endParaRPr lang="en-GB" dirty="0"/>
                    </a:p>
                  </a:txBody>
                  <a:tcPr/>
                </a:tc>
                <a:extLst>
                  <a:ext uri="{0D108BD9-81ED-4DB2-BD59-A6C34878D82A}">
                    <a16:rowId xmlns:a16="http://schemas.microsoft.com/office/drawing/2014/main" val="525077432"/>
                  </a:ext>
                </a:extLst>
              </a:tr>
            </a:tbl>
          </a:graphicData>
        </a:graphic>
      </p:graphicFrame>
      <p:pic>
        <p:nvPicPr>
          <p:cNvPr id="4" name="Picture 3" descr="Logo">
            <a:extLst>
              <a:ext uri="{FF2B5EF4-FFF2-40B4-BE49-F238E27FC236}">
                <a16:creationId xmlns:a16="http://schemas.microsoft.com/office/drawing/2014/main" id="{D4D43FFF-B1E5-31AF-AA2E-349A1129456C}"/>
              </a:ext>
            </a:extLst>
          </p:cNvPr>
          <p:cNvPicPr>
            <a:picLocks noChangeAspect="1"/>
          </p:cNvPicPr>
          <p:nvPr/>
        </p:nvPicPr>
        <p:blipFill>
          <a:blip r:embed="rId2"/>
          <a:stretch>
            <a:fillRect/>
          </a:stretch>
        </p:blipFill>
        <p:spPr>
          <a:xfrm>
            <a:off x="10086974" y="365126"/>
            <a:ext cx="1266825" cy="1343492"/>
          </a:xfrm>
          <a:prstGeom prst="rect">
            <a:avLst/>
          </a:prstGeom>
        </p:spPr>
      </p:pic>
    </p:spTree>
    <p:extLst>
      <p:ext uri="{BB962C8B-B14F-4D97-AF65-F5344CB8AC3E}">
        <p14:creationId xmlns:p14="http://schemas.microsoft.com/office/powerpoint/2010/main" val="4260070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EC2D7-AAF1-9F3C-463C-1C112BB0B4E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960846-E362-82C7-BF28-549DEA198F4E}"/>
              </a:ext>
            </a:extLst>
          </p:cNvPr>
          <p:cNvSpPr>
            <a:spLocks noGrp="1"/>
          </p:cNvSpPr>
          <p:nvPr>
            <p:ph type="title"/>
          </p:nvPr>
        </p:nvSpPr>
        <p:spPr/>
        <p:txBody>
          <a:bodyPr/>
          <a:lstStyle/>
          <a:p>
            <a:r>
              <a:rPr lang="en-GB" dirty="0"/>
              <a:t>Role of the Subject Leader</a:t>
            </a:r>
          </a:p>
        </p:txBody>
      </p:sp>
      <p:pic>
        <p:nvPicPr>
          <p:cNvPr id="4" name="Picture 3" descr="Logo">
            <a:extLst>
              <a:ext uri="{FF2B5EF4-FFF2-40B4-BE49-F238E27FC236}">
                <a16:creationId xmlns:a16="http://schemas.microsoft.com/office/drawing/2014/main" id="{23D909FE-1B28-0ABC-50F0-E24C7A7BA53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8E674C06-419B-8110-ED9B-B4C9D2BC8286}"/>
              </a:ext>
            </a:extLst>
          </p:cNvPr>
          <p:cNvSpPr>
            <a:spLocks noGrp="1"/>
          </p:cNvSpPr>
          <p:nvPr>
            <p:ph idx="1"/>
          </p:nvPr>
        </p:nvSpPr>
        <p:spPr/>
        <p:txBody>
          <a:bodyPr>
            <a:normAutofit/>
          </a:bodyPr>
          <a:lstStyle/>
          <a:p>
            <a:pPr marL="0" indent="0">
              <a:buNone/>
            </a:pPr>
            <a:r>
              <a:rPr lang="en-GB" sz="2000" dirty="0"/>
              <a:t>The KS2 Music Subject Leader is responsible for leading and developing the music curriculum across Key Stage 2, ensuring it is engaging, progressive, and aligned with the National Curriculum. </a:t>
            </a:r>
          </a:p>
          <a:p>
            <a:pPr marL="0" indent="0">
              <a:buNone/>
            </a:pPr>
            <a:r>
              <a:rPr lang="en-GB" sz="2000" dirty="0"/>
              <a:t>They support staff with planning, subject knowledge, and access to resources, while monitoring the quality of teaching and learning through activities such as lesson observations, work scrutiny, pupil voice, and assessment analysis. The subject leader evaluates pupil progress in areas such as performance, composition, and listening, and ensures that assessment information, including any scheme-based tools such as KAPOW quizzes, is used effectively to inform planning and improve outcomes. </a:t>
            </a:r>
          </a:p>
          <a:p>
            <a:pPr marL="0" indent="0">
              <a:buNone/>
            </a:pPr>
            <a:r>
              <a:rPr lang="en-GB" sz="2000" dirty="0"/>
              <a:t>They also promote opportunities for musical enrichment, such as singing assemblies, performances, and extra-curricular activities, helping to foster a love of music and develop pupils’ confidence and creativity.</a:t>
            </a:r>
          </a:p>
        </p:txBody>
      </p:sp>
    </p:spTree>
    <p:extLst>
      <p:ext uri="{BB962C8B-B14F-4D97-AF65-F5344CB8AC3E}">
        <p14:creationId xmlns:p14="http://schemas.microsoft.com/office/powerpoint/2010/main" val="382615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44D37-60D3-CA7A-F29F-F8DBD1023D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B068A2-A23E-DBC3-4022-2F280B1FD72E}"/>
              </a:ext>
            </a:extLst>
          </p:cNvPr>
          <p:cNvSpPr>
            <a:spLocks noGrp="1"/>
          </p:cNvSpPr>
          <p:nvPr>
            <p:ph type="title"/>
          </p:nvPr>
        </p:nvSpPr>
        <p:spPr/>
        <p:txBody>
          <a:bodyPr/>
          <a:lstStyle/>
          <a:p>
            <a:r>
              <a:rPr lang="en-GB"/>
              <a:t>Overview</a:t>
            </a:r>
            <a:endParaRPr lang="en-GB" dirty="0"/>
          </a:p>
        </p:txBody>
      </p:sp>
      <p:pic>
        <p:nvPicPr>
          <p:cNvPr id="4" name="Picture 3" descr="Logo">
            <a:extLst>
              <a:ext uri="{FF2B5EF4-FFF2-40B4-BE49-F238E27FC236}">
                <a16:creationId xmlns:a16="http://schemas.microsoft.com/office/drawing/2014/main" id="{2CF430C7-F201-3864-FA72-89D723423B2C}"/>
              </a:ext>
            </a:extLst>
          </p:cNvPr>
          <p:cNvPicPr>
            <a:picLocks noChangeAspect="1"/>
          </p:cNvPicPr>
          <p:nvPr/>
        </p:nvPicPr>
        <p:blipFill>
          <a:blip r:embed="rId2"/>
          <a:stretch>
            <a:fillRect/>
          </a:stretch>
        </p:blipFill>
        <p:spPr>
          <a:xfrm>
            <a:off x="10086974" y="365126"/>
            <a:ext cx="1266825" cy="1343492"/>
          </a:xfrm>
          <a:prstGeom prst="rect">
            <a:avLst/>
          </a:prstGeom>
        </p:spPr>
      </p:pic>
      <p:pic>
        <p:nvPicPr>
          <p:cNvPr id="7" name="Content Placeholder 6">
            <a:extLst>
              <a:ext uri="{FF2B5EF4-FFF2-40B4-BE49-F238E27FC236}">
                <a16:creationId xmlns:a16="http://schemas.microsoft.com/office/drawing/2014/main" id="{5FE8A8A8-0409-5F6A-FE2F-1EBFC08F3823}"/>
              </a:ext>
            </a:extLst>
          </p:cNvPr>
          <p:cNvPicPr>
            <a:picLocks noGrp="1" noChangeAspect="1"/>
          </p:cNvPicPr>
          <p:nvPr>
            <p:ph idx="1"/>
          </p:nvPr>
        </p:nvPicPr>
        <p:blipFill>
          <a:blip r:embed="rId3"/>
          <a:stretch>
            <a:fillRect/>
          </a:stretch>
        </p:blipFill>
        <p:spPr>
          <a:xfrm>
            <a:off x="1018466" y="2196054"/>
            <a:ext cx="10155067" cy="3610479"/>
          </a:xfrm>
          <a:prstGeom prst="rect">
            <a:avLst/>
          </a:prstGeom>
        </p:spPr>
      </p:pic>
    </p:spTree>
    <p:extLst>
      <p:ext uri="{BB962C8B-B14F-4D97-AF65-F5344CB8AC3E}">
        <p14:creationId xmlns:p14="http://schemas.microsoft.com/office/powerpoint/2010/main" val="1747352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BF780-5EBE-7C7F-D773-4736DA08EF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0D0E17-2B18-88DB-3799-76957D4285DD}"/>
              </a:ext>
            </a:extLst>
          </p:cNvPr>
          <p:cNvSpPr>
            <a:spLocks noGrp="1"/>
          </p:cNvSpPr>
          <p:nvPr>
            <p:ph type="title"/>
          </p:nvPr>
        </p:nvSpPr>
        <p:spPr/>
        <p:txBody>
          <a:bodyPr/>
          <a:lstStyle/>
          <a:p>
            <a:r>
              <a:rPr lang="en-GB" dirty="0"/>
              <a:t>Overview – Transition Unit</a:t>
            </a:r>
          </a:p>
        </p:txBody>
      </p:sp>
      <p:pic>
        <p:nvPicPr>
          <p:cNvPr id="4" name="Picture 3" descr="Logo">
            <a:extLst>
              <a:ext uri="{FF2B5EF4-FFF2-40B4-BE49-F238E27FC236}">
                <a16:creationId xmlns:a16="http://schemas.microsoft.com/office/drawing/2014/main" id="{01D7139B-3DCD-10DB-7114-2AF25C06514D}"/>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53795F3B-D3DE-7BB8-F734-13736B022CAE}"/>
              </a:ext>
            </a:extLst>
          </p:cNvPr>
          <p:cNvSpPr>
            <a:spLocks noGrp="1"/>
          </p:cNvSpPr>
          <p:nvPr>
            <p:ph idx="1"/>
          </p:nvPr>
        </p:nvSpPr>
        <p:spPr/>
        <p:txBody>
          <a:bodyPr>
            <a:normAutofit/>
          </a:bodyPr>
          <a:lstStyle/>
          <a:p>
            <a:r>
              <a:rPr lang="en-GB" dirty="0">
                <a:hlinkClick r:id="rId3" action="ppaction://hlinkfile"/>
              </a:rPr>
              <a:t>T:\CURRICULUM 2025 Onwards\Music\transition to kapow units.pdf</a:t>
            </a:r>
            <a:endParaRPr lang="en-GB" dirty="0"/>
          </a:p>
          <a:p>
            <a:endParaRPr lang="en-GB" sz="2000" dirty="0"/>
          </a:p>
          <a:p>
            <a:pPr marL="0" indent="0">
              <a:buNone/>
            </a:pPr>
            <a:r>
              <a:rPr lang="en-GB" sz="2000" kern="100" dirty="0">
                <a:ea typeface="Aptos" panose="020B0004020202020204" pitchFamily="34" charset="0"/>
                <a:cs typeface="Times New Roman" panose="02020603050405020304" pitchFamily="18" charset="0"/>
              </a:rPr>
              <a:t>To ensure a smooth and successful transition from the Junior Jam scheme of work to the Kapow Primary curriculum, we will implement the designated catch-up units during the first year of teaching. </a:t>
            </a:r>
          </a:p>
          <a:p>
            <a:pPr marL="0" indent="0">
              <a:buNone/>
            </a:pPr>
            <a:r>
              <a:rPr lang="en-GB" sz="2000" kern="100" dirty="0">
                <a:ea typeface="Aptos" panose="020B0004020202020204" pitchFamily="34" charset="0"/>
                <a:cs typeface="Times New Roman" panose="02020603050405020304" pitchFamily="18" charset="0"/>
              </a:rPr>
              <a:t>These carefully selected units are designed to bridge any gaps in knowledge, vocabulary and skills while aligning pupils’ prior musical experiences with the progression and expectations of the new scheme. By revisiting and consolidating key concepts in an engaging and supportive way, children will be able to make meaningful connections between previous learning and new musical experiences, ensuring continuity, confidence and a seamless progression in their musical development. </a:t>
            </a:r>
          </a:p>
          <a:p>
            <a:endParaRPr lang="en-GB" dirty="0"/>
          </a:p>
          <a:p>
            <a:endParaRPr lang="en-GB" dirty="0"/>
          </a:p>
          <a:p>
            <a:pPr marL="0" indent="0">
              <a:buNone/>
            </a:pPr>
            <a:endParaRPr lang="en-GB" dirty="0"/>
          </a:p>
        </p:txBody>
      </p:sp>
    </p:spTree>
    <p:extLst>
      <p:ext uri="{BB962C8B-B14F-4D97-AF65-F5344CB8AC3E}">
        <p14:creationId xmlns:p14="http://schemas.microsoft.com/office/powerpoint/2010/main" val="1377547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0D638-5CA1-24E7-1762-4912A6C878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1A62AB-E4D7-7FB2-C17D-3EE3C1340056}"/>
              </a:ext>
            </a:extLst>
          </p:cNvPr>
          <p:cNvSpPr>
            <a:spLocks noGrp="1"/>
          </p:cNvSpPr>
          <p:nvPr>
            <p:ph type="title"/>
          </p:nvPr>
        </p:nvSpPr>
        <p:spPr/>
        <p:txBody>
          <a:bodyPr/>
          <a:lstStyle/>
          <a:p>
            <a:r>
              <a:rPr lang="en-GB" dirty="0"/>
              <a:t>Intent</a:t>
            </a:r>
          </a:p>
        </p:txBody>
      </p:sp>
      <p:pic>
        <p:nvPicPr>
          <p:cNvPr id="4" name="Picture 3" descr="Logo">
            <a:extLst>
              <a:ext uri="{FF2B5EF4-FFF2-40B4-BE49-F238E27FC236}">
                <a16:creationId xmlns:a16="http://schemas.microsoft.com/office/drawing/2014/main" id="{279100D3-7E4A-231E-4DE4-424AEF27621B}"/>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40D6E93-94AE-7417-D582-41E8580240E7}"/>
              </a:ext>
            </a:extLst>
          </p:cNvPr>
          <p:cNvSpPr txBox="1"/>
          <p:nvPr/>
        </p:nvSpPr>
        <p:spPr>
          <a:xfrm>
            <a:off x="535709" y="1330035"/>
            <a:ext cx="11296073" cy="5112810"/>
          </a:xfrm>
          <a:prstGeom prst="rect">
            <a:avLst/>
          </a:prstGeom>
          <a:noFill/>
        </p:spPr>
        <p:txBody>
          <a:bodyPr wrap="square">
            <a:spAutoFit/>
          </a:bodyPr>
          <a:lstStyle/>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At </a:t>
            </a:r>
            <a:r>
              <a:rPr lang="en-GB" sz="1400" kern="100" dirty="0" err="1">
                <a:effectLst/>
                <a:latin typeface="Aptos" panose="020B0004020202020204" pitchFamily="34" charset="0"/>
                <a:ea typeface="Aptos" panose="020B0004020202020204" pitchFamily="34" charset="0"/>
                <a:cs typeface="Times New Roman" panose="02020603050405020304" pitchFamily="18" charset="0"/>
              </a:rPr>
              <a:t>Meadowhead</a:t>
            </a:r>
            <a:r>
              <a:rPr lang="en-GB" sz="1400" kern="100" dirty="0">
                <a:effectLst/>
                <a:latin typeface="Aptos" panose="020B0004020202020204" pitchFamily="34" charset="0"/>
                <a:ea typeface="Aptos" panose="020B0004020202020204" pitchFamily="34" charset="0"/>
                <a:cs typeface="Times New Roman" panose="02020603050405020304" pitchFamily="18" charset="0"/>
              </a:rPr>
              <a:t> Junior School, we believe that music is a universal language and a powerful form of expression that can inspire creativity, confidence and a lifelong appreciation of the arts. Our music curriculum aims to engage and inspire pupils to develop a love of music and their talent as musicians, increasing their self-confidence, creativity and sense of achievement.</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Our music offer builds on the knowledge, skills and understanding that children have previously acquired through following the Junior Jam scheme of work over the last two years, taught by specialist music teachers. This strong foundation enables pupils to transition confidently into a more in-depth and progressive curriculum in Key Stage two.</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Using the Kapow Primary Music scheme as the basis for our curriculum, we ensure children continue to progressively develop as performers, composers and listeners. The curriculum is designed to meet the requirements of the National Curriculum and provide opportunities for children to:</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Perform, listen to, review and evaluate music across a range of historical periods, genres, styles and traditions.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Learn to sing and use their voices expressively and confidently.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Create and compose music independently and collaboratively.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Understand and explore how music is created, produced and communicated through the interrelated dimensions of music: pitch, duration, dynamics, tempo, timbre, texture, structure and notation.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Develop transferable skills such as resilience, teamwork, discipline and self-expression.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We intend for all pupils to see themselves as musicians and to leave primary school with a secure understanding of musical concepts and a lifelong enjoyment of music.</a:t>
            </a:r>
          </a:p>
        </p:txBody>
      </p:sp>
    </p:spTree>
    <p:extLst>
      <p:ext uri="{BB962C8B-B14F-4D97-AF65-F5344CB8AC3E}">
        <p14:creationId xmlns:p14="http://schemas.microsoft.com/office/powerpoint/2010/main" val="3837017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C2D059-8762-62D0-5380-22963A87A7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00F117-A149-5ABB-4E90-32BF4CCF10C6}"/>
              </a:ext>
            </a:extLst>
          </p:cNvPr>
          <p:cNvSpPr>
            <a:spLocks noGrp="1"/>
          </p:cNvSpPr>
          <p:nvPr>
            <p:ph type="title"/>
          </p:nvPr>
        </p:nvSpPr>
        <p:spPr/>
        <p:txBody>
          <a:bodyPr/>
          <a:lstStyle/>
          <a:p>
            <a:r>
              <a:rPr lang="en-GB" dirty="0"/>
              <a:t>Implementation</a:t>
            </a:r>
          </a:p>
        </p:txBody>
      </p:sp>
      <p:pic>
        <p:nvPicPr>
          <p:cNvPr id="4" name="Picture 3" descr="Logo">
            <a:extLst>
              <a:ext uri="{FF2B5EF4-FFF2-40B4-BE49-F238E27FC236}">
                <a16:creationId xmlns:a16="http://schemas.microsoft.com/office/drawing/2014/main" id="{411CFF2C-4F6F-D6FD-8072-ACECFE690D2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9" name="TextBox 8">
            <a:extLst>
              <a:ext uri="{FF2B5EF4-FFF2-40B4-BE49-F238E27FC236}">
                <a16:creationId xmlns:a16="http://schemas.microsoft.com/office/drawing/2014/main" id="{7FF325D0-FC95-D99B-76B9-3CC1B6E88A5E}"/>
              </a:ext>
            </a:extLst>
          </p:cNvPr>
          <p:cNvSpPr txBox="1"/>
          <p:nvPr/>
        </p:nvSpPr>
        <p:spPr>
          <a:xfrm>
            <a:off x="406398" y="1396142"/>
            <a:ext cx="11083637" cy="5565754"/>
          </a:xfrm>
          <a:prstGeom prst="rect">
            <a:avLst/>
          </a:prstGeom>
          <a:noFill/>
        </p:spPr>
        <p:txBody>
          <a:bodyPr wrap="square">
            <a:spAutoFit/>
          </a:bodyPr>
          <a:lstStyle/>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Music is taught as a discrete subject across Key Stage Two through the carefully sequenced and progressive units in the Kapow Primary scheme of work. Lessons build on prior learning from Junior Jam and revisit and deepen previously taught concepts, ensuring clear progression in both substantive knowledge and disciplinary skills.</a:t>
            </a:r>
          </a:p>
          <a:p>
            <a:pPr>
              <a:lnSpc>
                <a:spcPct val="115000"/>
              </a:lnSpc>
              <a:spcAft>
                <a:spcPts val="800"/>
              </a:spcAft>
              <a:buNone/>
            </a:pPr>
            <a:r>
              <a:rPr lang="en-GB" sz="1400" b="1" kern="100" dirty="0">
                <a:effectLst/>
                <a:latin typeface="Aptos" panose="020B0004020202020204" pitchFamily="34" charset="0"/>
                <a:ea typeface="Aptos" panose="020B0004020202020204" pitchFamily="34" charset="0"/>
                <a:cs typeface="Times New Roman" panose="02020603050405020304" pitchFamily="18" charset="0"/>
              </a:rPr>
              <a:t>To ensure a smooth and successful transition from the Junior Jam scheme of work to the Kapow Primary curriculum, we will implement the designated catch-up units during the first year of teaching. These carefully selected units are designed to bridge any gaps in knowledge, vocabulary and skills while aligning pupils’ prior musical experiences with the progression and expectations of the new scheme. By revisiting and consolidating key concepts in an engaging and supportive way, children will be able to make meaningful connections between previous learning and new musical experiences, ensuring continuity, confidence and a seamless progression in their musical development. </a:t>
            </a:r>
          </a:p>
          <a:p>
            <a:pPr>
              <a:lnSpc>
                <a:spcPct val="115000"/>
              </a:lnSpc>
              <a:spcAft>
                <a:spcPts val="800"/>
              </a:spcAft>
              <a:buNone/>
            </a:pPr>
            <a:r>
              <a:rPr lang="en-GB" sz="1400" kern="100" dirty="0">
                <a:latin typeface="Aptos" panose="020B0004020202020204" pitchFamily="34" charset="0"/>
                <a:ea typeface="Aptos" panose="020B0004020202020204" pitchFamily="34" charset="0"/>
                <a:cs typeface="Times New Roman" panose="02020603050405020304" pitchFamily="18" charset="0"/>
              </a:rPr>
              <a:t>The curriculum is implemented through:</a:t>
            </a:r>
          </a:p>
          <a:p>
            <a:pPr marL="342900" lvl="0" indent="-342900">
              <a:lnSpc>
                <a:spcPct val="115000"/>
              </a:lnSpc>
              <a:spcAft>
                <a:spcPts val="800"/>
              </a:spcAft>
              <a:buSzPts val="1000"/>
              <a:buFont typeface="Symbol" panose="05050102010706020507" pitchFamily="18" charset="2"/>
              <a:buChar char=""/>
              <a:tabLst>
                <a:tab pos="457200" algn="l"/>
              </a:tabLst>
            </a:pPr>
            <a:r>
              <a:rPr lang="en-GB" sz="1400" b="1" kern="100" dirty="0">
                <a:latin typeface="Aptos" panose="020B0004020202020204" pitchFamily="34" charset="0"/>
                <a:ea typeface="Aptos" panose="020B0004020202020204" pitchFamily="34" charset="0"/>
                <a:cs typeface="Times New Roman" panose="02020603050405020304" pitchFamily="18" charset="0"/>
              </a:rPr>
              <a:t>Weekly music lessons</a:t>
            </a:r>
            <a:r>
              <a:rPr lang="en-GB" sz="1400" kern="100" dirty="0">
                <a:latin typeface="Aptos" panose="020B0004020202020204" pitchFamily="34" charset="0"/>
                <a:ea typeface="Aptos" panose="020B0004020202020204" pitchFamily="34" charset="0"/>
                <a:cs typeface="Times New Roman" panose="02020603050405020304" pitchFamily="18" charset="0"/>
              </a:rPr>
              <a:t> that are practical, engaging and inclusive.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latin typeface="Aptos" panose="020B0004020202020204" pitchFamily="34" charset="0"/>
                <a:ea typeface="Aptos" panose="020B0004020202020204" pitchFamily="34" charset="0"/>
                <a:cs typeface="Times New Roman" panose="02020603050405020304" pitchFamily="18" charset="0"/>
              </a:rPr>
              <a:t>A </a:t>
            </a:r>
            <a:r>
              <a:rPr lang="en-GB" sz="1400" b="1" kern="100" dirty="0">
                <a:latin typeface="Aptos" panose="020B0004020202020204" pitchFamily="34" charset="0"/>
                <a:ea typeface="Aptos" panose="020B0004020202020204" pitchFamily="34" charset="0"/>
                <a:cs typeface="Times New Roman" panose="02020603050405020304" pitchFamily="18" charset="0"/>
              </a:rPr>
              <a:t>spiral curriculum</a:t>
            </a:r>
            <a:r>
              <a:rPr lang="en-GB" sz="1400" kern="100" dirty="0">
                <a:latin typeface="Aptos" panose="020B0004020202020204" pitchFamily="34" charset="0"/>
                <a:ea typeface="Aptos" panose="020B0004020202020204" pitchFamily="34" charset="0"/>
                <a:cs typeface="Times New Roman" panose="02020603050405020304" pitchFamily="18" charset="0"/>
              </a:rPr>
              <a:t>, where key musical concepts and skills are revisited and developed over time.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latin typeface="Aptos" panose="020B0004020202020204" pitchFamily="34" charset="0"/>
                <a:ea typeface="Aptos" panose="020B0004020202020204" pitchFamily="34" charset="0"/>
                <a:cs typeface="Times New Roman" panose="02020603050405020304" pitchFamily="18" charset="0"/>
              </a:rPr>
              <a:t>Units structured around the key strands of: </a:t>
            </a:r>
          </a:p>
          <a:p>
            <a:pPr marL="742950" lvl="1" indent="-285750">
              <a:lnSpc>
                <a:spcPct val="115000"/>
              </a:lnSpc>
              <a:spcAft>
                <a:spcPts val="800"/>
              </a:spcAft>
              <a:buSzPts val="1000"/>
              <a:buFont typeface="Courier New" panose="02070309020205020404" pitchFamily="49" charset="0"/>
              <a:buChar char="o"/>
              <a:tabLst>
                <a:tab pos="914400" algn="l"/>
              </a:tabLst>
            </a:pPr>
            <a:r>
              <a:rPr lang="en-GB" sz="1400" kern="100" dirty="0">
                <a:latin typeface="Aptos" panose="020B0004020202020204" pitchFamily="34" charset="0"/>
                <a:ea typeface="Aptos" panose="020B0004020202020204" pitchFamily="34" charset="0"/>
                <a:cs typeface="Times New Roman" panose="02020603050405020304" pitchFamily="18" charset="0"/>
              </a:rPr>
              <a:t>Listening and evaluating </a:t>
            </a:r>
          </a:p>
          <a:p>
            <a:pPr marL="742950" lvl="1" indent="-285750">
              <a:lnSpc>
                <a:spcPct val="115000"/>
              </a:lnSpc>
              <a:spcAft>
                <a:spcPts val="800"/>
              </a:spcAft>
              <a:buSzPts val="1000"/>
              <a:buFont typeface="Courier New" panose="02070309020205020404" pitchFamily="49" charset="0"/>
              <a:buChar char="o"/>
              <a:tabLst>
                <a:tab pos="914400" algn="l"/>
              </a:tabLst>
            </a:pPr>
            <a:r>
              <a:rPr lang="en-GB" sz="1400" kern="100" dirty="0">
                <a:latin typeface="Aptos" panose="020B0004020202020204" pitchFamily="34" charset="0"/>
                <a:ea typeface="Aptos" panose="020B0004020202020204" pitchFamily="34" charset="0"/>
                <a:cs typeface="Times New Roman" panose="02020603050405020304" pitchFamily="18" charset="0"/>
              </a:rPr>
              <a:t>Creating sound </a:t>
            </a:r>
          </a:p>
          <a:p>
            <a:pPr marL="742950" lvl="1" indent="-285750">
              <a:lnSpc>
                <a:spcPct val="115000"/>
              </a:lnSpc>
              <a:spcAft>
                <a:spcPts val="800"/>
              </a:spcAft>
              <a:buSzPts val="1000"/>
              <a:buFont typeface="Courier New" panose="02070309020205020404" pitchFamily="49" charset="0"/>
              <a:buChar char="o"/>
              <a:tabLst>
                <a:tab pos="914400" algn="l"/>
              </a:tabLst>
            </a:pPr>
            <a:r>
              <a:rPr lang="en-GB" sz="1400" kern="100" dirty="0">
                <a:latin typeface="Aptos" panose="020B0004020202020204" pitchFamily="34" charset="0"/>
                <a:ea typeface="Aptos" panose="020B0004020202020204" pitchFamily="34" charset="0"/>
                <a:cs typeface="Times New Roman" panose="02020603050405020304" pitchFamily="18" charset="0"/>
              </a:rPr>
              <a:t>Notation </a:t>
            </a:r>
          </a:p>
          <a:p>
            <a:pPr marL="742950" lvl="1" indent="-285750">
              <a:lnSpc>
                <a:spcPct val="115000"/>
              </a:lnSpc>
              <a:spcAft>
                <a:spcPts val="800"/>
              </a:spcAft>
              <a:buSzPts val="1000"/>
              <a:buFont typeface="Courier New" panose="02070309020205020404" pitchFamily="49" charset="0"/>
              <a:buChar char="o"/>
              <a:tabLst>
                <a:tab pos="914400" algn="l"/>
              </a:tabLst>
            </a:pPr>
            <a:r>
              <a:rPr lang="en-GB" sz="1400" kern="100" dirty="0">
                <a:latin typeface="Aptos" panose="020B0004020202020204" pitchFamily="34" charset="0"/>
                <a:ea typeface="Aptos" panose="020B0004020202020204" pitchFamily="34" charset="0"/>
                <a:cs typeface="Times New Roman" panose="02020603050405020304" pitchFamily="18" charset="0"/>
              </a:rPr>
              <a:t>Improvising and composing </a:t>
            </a:r>
          </a:p>
          <a:p>
            <a:pPr marL="742950" lvl="1" indent="-285750">
              <a:lnSpc>
                <a:spcPct val="115000"/>
              </a:lnSpc>
              <a:spcAft>
                <a:spcPts val="800"/>
              </a:spcAft>
              <a:buSzPts val="1000"/>
              <a:buFont typeface="Courier New" panose="02070309020205020404" pitchFamily="49" charset="0"/>
              <a:buChar char="o"/>
              <a:tabLst>
                <a:tab pos="914400" algn="l"/>
              </a:tabLst>
            </a:pPr>
            <a:r>
              <a:rPr lang="en-GB" sz="1400" kern="100" dirty="0">
                <a:latin typeface="Aptos" panose="020B0004020202020204" pitchFamily="34" charset="0"/>
                <a:ea typeface="Aptos" panose="020B0004020202020204" pitchFamily="34" charset="0"/>
                <a:cs typeface="Times New Roman" panose="02020603050405020304" pitchFamily="18" charset="0"/>
              </a:rPr>
              <a:t>Performing </a:t>
            </a:r>
          </a:p>
        </p:txBody>
      </p:sp>
    </p:spTree>
    <p:extLst>
      <p:ext uri="{BB962C8B-B14F-4D97-AF65-F5344CB8AC3E}">
        <p14:creationId xmlns:p14="http://schemas.microsoft.com/office/powerpoint/2010/main" val="2999675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62458-E49C-D8B2-1319-7B917CC40D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FE4198-9AFB-93F4-E3D9-B6B60EE4DC3B}"/>
              </a:ext>
            </a:extLst>
          </p:cNvPr>
          <p:cNvSpPr>
            <a:spLocks noGrp="1"/>
          </p:cNvSpPr>
          <p:nvPr>
            <p:ph type="title"/>
          </p:nvPr>
        </p:nvSpPr>
        <p:spPr/>
        <p:txBody>
          <a:bodyPr/>
          <a:lstStyle/>
          <a:p>
            <a:r>
              <a:rPr lang="en-GB" dirty="0"/>
              <a:t>Implementation</a:t>
            </a:r>
          </a:p>
        </p:txBody>
      </p:sp>
      <p:pic>
        <p:nvPicPr>
          <p:cNvPr id="4" name="Picture 3" descr="Logo">
            <a:extLst>
              <a:ext uri="{FF2B5EF4-FFF2-40B4-BE49-F238E27FC236}">
                <a16:creationId xmlns:a16="http://schemas.microsoft.com/office/drawing/2014/main" id="{5A83DB21-36EF-A2BA-B8D3-4B54841B3F3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TextBox 4">
            <a:extLst>
              <a:ext uri="{FF2B5EF4-FFF2-40B4-BE49-F238E27FC236}">
                <a16:creationId xmlns:a16="http://schemas.microsoft.com/office/drawing/2014/main" id="{87D04DD7-E4BD-21F9-F2CB-35184B0B446D}"/>
              </a:ext>
            </a:extLst>
          </p:cNvPr>
          <p:cNvSpPr txBox="1"/>
          <p:nvPr/>
        </p:nvSpPr>
        <p:spPr>
          <a:xfrm>
            <a:off x="494145" y="1326886"/>
            <a:ext cx="11203710" cy="5378011"/>
          </a:xfrm>
          <a:prstGeom prst="rect">
            <a:avLst/>
          </a:prstGeom>
          <a:noFill/>
        </p:spPr>
        <p:txBody>
          <a:bodyPr wrap="square">
            <a:spAutoFit/>
          </a:bodyPr>
          <a:lstStyle/>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Children are given opportunities to:</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Sing regularly and develop vocal technique and confidence.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Play tuned and untuned instruments with increasing control and expression.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Explore rhythm, pulse and tempo through movement, body percussion and instruments.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Compose and improvise using a range of stimuli and musical structures.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Listen to and appraise music from different cultures, traditions and historical periods.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Use musical vocabulary accurately when discussing, evaluating and improving their work.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Record compositions using graphic notation and standard notation where appropriate. </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Teachers are supported by clear planning, resources and CPD opportunities provided by Kapow Primary, ensuring consistency and high-quality delivery. Adaptations are made to ensure all pupils, including those with SEND and disadvantaged pupils, can fully access and succeed in music.</a:t>
            </a:r>
          </a:p>
          <a:p>
            <a:pPr>
              <a:lnSpc>
                <a:spcPct val="115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Additional enrichment opportunities may include:</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Choir, instrumental tuition and music clubs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Performances in assemblies, concerts and productions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Whole-school singing opportunities </a:t>
            </a:r>
          </a:p>
          <a:p>
            <a:pPr marL="342900" lvl="0" indent="-342900">
              <a:lnSpc>
                <a:spcPct val="115000"/>
              </a:lnSpc>
              <a:spcAft>
                <a:spcPts val="800"/>
              </a:spcAft>
              <a:buSzPts val="1000"/>
              <a:buFont typeface="Symbol" panose="05050102010706020507" pitchFamily="18" charset="2"/>
              <a:buChar char=""/>
              <a:tabLst>
                <a:tab pos="457200" algn="l"/>
              </a:tabLst>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Celebrations of cultural and seasonal musical traditions </a:t>
            </a:r>
          </a:p>
        </p:txBody>
      </p:sp>
    </p:spTree>
    <p:extLst>
      <p:ext uri="{BB962C8B-B14F-4D97-AF65-F5344CB8AC3E}">
        <p14:creationId xmlns:p14="http://schemas.microsoft.com/office/powerpoint/2010/main" val="1226745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85F86-D63A-2E11-8FA5-0648164043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5E21DEB-4481-0835-7A6F-2662A56B86BF}"/>
              </a:ext>
            </a:extLst>
          </p:cNvPr>
          <p:cNvSpPr>
            <a:spLocks noGrp="1"/>
          </p:cNvSpPr>
          <p:nvPr>
            <p:ph type="title"/>
          </p:nvPr>
        </p:nvSpPr>
        <p:spPr/>
        <p:txBody>
          <a:bodyPr/>
          <a:lstStyle/>
          <a:p>
            <a:r>
              <a:rPr lang="en-GB" dirty="0"/>
              <a:t>Impact</a:t>
            </a:r>
          </a:p>
        </p:txBody>
      </p:sp>
      <p:pic>
        <p:nvPicPr>
          <p:cNvPr id="4" name="Picture 3" descr="Logo">
            <a:extLst>
              <a:ext uri="{FF2B5EF4-FFF2-40B4-BE49-F238E27FC236}">
                <a16:creationId xmlns:a16="http://schemas.microsoft.com/office/drawing/2014/main" id="{4A1386B6-6C2D-F485-7C5B-4E4A1D20827B}"/>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281B3A46-35FD-79DB-5DC1-4C3B5C3427AB}"/>
              </a:ext>
            </a:extLst>
          </p:cNvPr>
          <p:cNvSpPr txBox="1"/>
          <p:nvPr/>
        </p:nvSpPr>
        <p:spPr>
          <a:xfrm>
            <a:off x="392545" y="1261955"/>
            <a:ext cx="11406909" cy="5230919"/>
          </a:xfrm>
          <a:prstGeom prst="rect">
            <a:avLst/>
          </a:prstGeom>
          <a:noFill/>
        </p:spPr>
        <p:txBody>
          <a:bodyPr wrap="square">
            <a:spAutoFit/>
          </a:bodyPr>
          <a:lstStyle/>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The impact of our music curriculum is that children:</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Build confidently on their prior musical experiences and demonstrate clear progression in knowledge and skills.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Enjoy and value music and understand its importance in the wider world.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Perform with increasing confidence, fluency, control and expression.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Compose and improvise creatively and thoughtfully.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Listen critically and respond using appropriate musical vocabulary.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Appreciate and respect a diverse range of music, musicians and cultural traditions.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Develop confidence, resilience and collaboration through shared musical experiences. </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We measure the impact of our curriculum through:</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Ongoing formative assessment during lessons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Teacher assessment against curriculum objectives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Pupil voice and discussions about learning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Performances and recorded outcomes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Monitoring of planning, teaching and learning by subject leaders </a:t>
            </a:r>
          </a:p>
          <a:p>
            <a:pPr marL="342900" lvl="0" indent="-342900">
              <a:lnSpc>
                <a:spcPct val="115000"/>
              </a:lnSpc>
              <a:spcAft>
                <a:spcPts val="800"/>
              </a:spcAft>
              <a:buSzPts val="1000"/>
              <a:buFont typeface="Symbol" panose="05050102010706020507" pitchFamily="18" charset="2"/>
              <a:buChar char=""/>
              <a:tabLst>
                <a:tab pos="457200" algn="l"/>
              </a:tabLst>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Evidence of progression over time </a:t>
            </a:r>
          </a:p>
          <a:p>
            <a:pPr>
              <a:lnSpc>
                <a:spcPct val="115000"/>
              </a:lnSpc>
              <a:spcAft>
                <a:spcPts val="800"/>
              </a:spcAft>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By the time pupils leave Key Stage Two, they will have developed a secure musical foundation and the confidence and enthusiasm to continue their musical journey into Key Stage Three and beyond.</a:t>
            </a:r>
          </a:p>
        </p:txBody>
      </p:sp>
    </p:spTree>
    <p:extLst>
      <p:ext uri="{BB962C8B-B14F-4D97-AF65-F5344CB8AC3E}">
        <p14:creationId xmlns:p14="http://schemas.microsoft.com/office/powerpoint/2010/main" val="3614154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3E2CDA-E18C-339E-D2A2-A3E8A229704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855F98-9848-5DE1-E8A7-B4B0CA16EB24}"/>
              </a:ext>
            </a:extLst>
          </p:cNvPr>
          <p:cNvSpPr>
            <a:spLocks noGrp="1"/>
          </p:cNvSpPr>
          <p:nvPr>
            <p:ph type="title"/>
          </p:nvPr>
        </p:nvSpPr>
        <p:spPr/>
        <p:txBody>
          <a:bodyPr/>
          <a:lstStyle/>
          <a:p>
            <a:r>
              <a:rPr lang="en-GB" dirty="0"/>
              <a:t>Teaching and Learning</a:t>
            </a:r>
          </a:p>
        </p:txBody>
      </p:sp>
      <p:pic>
        <p:nvPicPr>
          <p:cNvPr id="4" name="Picture 3" descr="Logo">
            <a:extLst>
              <a:ext uri="{FF2B5EF4-FFF2-40B4-BE49-F238E27FC236}">
                <a16:creationId xmlns:a16="http://schemas.microsoft.com/office/drawing/2014/main" id="{689BB9BA-A3D0-F627-8711-02D683AAE967}"/>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97D98209-5869-9D5F-5882-9DEAC0FC13A5}"/>
              </a:ext>
            </a:extLst>
          </p:cNvPr>
          <p:cNvSpPr>
            <a:spLocks noGrp="1"/>
          </p:cNvSpPr>
          <p:nvPr>
            <p:ph idx="1"/>
          </p:nvPr>
        </p:nvSpPr>
        <p:spPr>
          <a:xfrm>
            <a:off x="838200" y="1591056"/>
            <a:ext cx="10515600" cy="4791456"/>
          </a:xfrm>
        </p:spPr>
        <p:txBody>
          <a:bodyPr>
            <a:normAutofit/>
          </a:bodyPr>
          <a:lstStyle/>
          <a:p>
            <a:pPr marL="0" indent="0">
              <a:buNone/>
            </a:pPr>
            <a:r>
              <a:rPr lang="en-GB" sz="1800" dirty="0"/>
              <a:t>All learners regardless of their individual starting point will have access to the music curriculum and it is for each teacher to adapt their teaching to enable this. </a:t>
            </a:r>
          </a:p>
          <a:p>
            <a:pPr marL="0" indent="0">
              <a:buNone/>
            </a:pPr>
            <a:r>
              <a:rPr lang="en-GB" sz="1800" dirty="0"/>
              <a:t>To facilitate learning in music, it is considered good practice to ensure that: </a:t>
            </a:r>
          </a:p>
          <a:p>
            <a:r>
              <a:rPr lang="en-GB" sz="1800" dirty="0"/>
              <a:t>The purpose of each lesson is made clear </a:t>
            </a:r>
          </a:p>
          <a:p>
            <a:r>
              <a:rPr lang="en-GB" sz="1800" dirty="0"/>
              <a:t>Appropriate learning experiences are planned and meet the needs of all pupils in the class (see inclusion below and our SEND Policy) and draw upon own experiences or existing knowledge </a:t>
            </a:r>
          </a:p>
          <a:p>
            <a:r>
              <a:rPr lang="en-GB" sz="1800" dirty="0"/>
              <a:t>Lessons provide a range of opportunities for pupils to learn, practice and demonstrate skills but also discuss and engage critically with material to deepen their knowledge and understanding </a:t>
            </a:r>
          </a:p>
          <a:p>
            <a:r>
              <a:rPr lang="en-GB" sz="1800" dirty="0"/>
              <a:t>Time is given for pupils to reflect, consolidate and apply their learning in different contexts </a:t>
            </a:r>
          </a:p>
          <a:p>
            <a:r>
              <a:rPr lang="en-GB" sz="1800" dirty="0"/>
              <a:t>Pupils are encouraged to take responsibility for their own learning and to reflect on their own progress </a:t>
            </a:r>
          </a:p>
          <a:p>
            <a:r>
              <a:rPr lang="en-GB" sz="1800" dirty="0"/>
              <a:t>Attention is given to developing a safe and secure classroom climate </a:t>
            </a:r>
          </a:p>
          <a:p>
            <a:r>
              <a:rPr lang="en-GB" sz="1800" dirty="0"/>
              <a:t>Staff training needs are met </a:t>
            </a:r>
          </a:p>
          <a:p>
            <a:r>
              <a:rPr lang="en-GB" sz="1800" dirty="0"/>
              <a:t>Visitors and visits are provided to broaden children’s understanding.</a:t>
            </a:r>
          </a:p>
        </p:txBody>
      </p:sp>
    </p:spTree>
    <p:extLst>
      <p:ext uri="{BB962C8B-B14F-4D97-AF65-F5344CB8AC3E}">
        <p14:creationId xmlns:p14="http://schemas.microsoft.com/office/powerpoint/2010/main" val="631438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A29463-37F2-3B4A-84D3-B8F0B95D50D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B0B60F-7160-2771-356F-C88C53C50F34}"/>
              </a:ext>
            </a:extLst>
          </p:cNvPr>
          <p:cNvSpPr>
            <a:spLocks noGrp="1"/>
          </p:cNvSpPr>
          <p:nvPr>
            <p:ph type="title"/>
          </p:nvPr>
        </p:nvSpPr>
        <p:spPr/>
        <p:txBody>
          <a:bodyPr/>
          <a:lstStyle/>
          <a:p>
            <a:r>
              <a:rPr lang="en-GB" dirty="0"/>
              <a:t>Inclusion</a:t>
            </a:r>
          </a:p>
        </p:txBody>
      </p:sp>
      <p:pic>
        <p:nvPicPr>
          <p:cNvPr id="4" name="Picture 3" descr="Logo">
            <a:extLst>
              <a:ext uri="{FF2B5EF4-FFF2-40B4-BE49-F238E27FC236}">
                <a16:creationId xmlns:a16="http://schemas.microsoft.com/office/drawing/2014/main" id="{4F42D09A-338F-2FAB-3F71-9130C84AD15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8" name="TextBox 7">
            <a:extLst>
              <a:ext uri="{FF2B5EF4-FFF2-40B4-BE49-F238E27FC236}">
                <a16:creationId xmlns:a16="http://schemas.microsoft.com/office/drawing/2014/main" id="{EE04329E-26A1-48C7-B3B2-4592321D9E4E}"/>
              </a:ext>
            </a:extLst>
          </p:cNvPr>
          <p:cNvSpPr txBox="1"/>
          <p:nvPr/>
        </p:nvSpPr>
        <p:spPr>
          <a:xfrm>
            <a:off x="942109" y="2028547"/>
            <a:ext cx="9458036" cy="3139321"/>
          </a:xfrm>
          <a:prstGeom prst="rect">
            <a:avLst/>
          </a:prstGeom>
          <a:noFill/>
        </p:spPr>
        <p:txBody>
          <a:bodyPr wrap="square">
            <a:spAutoFit/>
          </a:bodyPr>
          <a:lstStyle/>
          <a:p>
            <a:pPr>
              <a:buFont typeface="Arial" panose="020B0604020202020204" pitchFamily="34" charset="0"/>
              <a:buChar char="•"/>
            </a:pPr>
            <a:r>
              <a:rPr lang="en-GB" b="1" dirty="0"/>
              <a:t>Use strong visual and audio supports for musical concepts</a:t>
            </a:r>
            <a:r>
              <a:rPr lang="en-GB" dirty="0"/>
              <a:t>, including symbols, cue cards and clear examples for pitch, rhythm, tempo and dynamics. </a:t>
            </a:r>
          </a:p>
          <a:p>
            <a:pPr>
              <a:buFont typeface="Arial" panose="020B0604020202020204" pitchFamily="34" charset="0"/>
              <a:buChar char="•"/>
            </a:pPr>
            <a:endParaRPr lang="en-GB" dirty="0"/>
          </a:p>
          <a:p>
            <a:pPr>
              <a:buFont typeface="Arial" panose="020B0604020202020204" pitchFamily="34" charset="0"/>
              <a:buChar char="•"/>
            </a:pPr>
            <a:r>
              <a:rPr lang="en-GB" b="1" dirty="0"/>
              <a:t>Simplify listening activities by focusing on one element at a time</a:t>
            </a:r>
            <a:r>
              <a:rPr lang="en-GB" dirty="0"/>
              <a:t>, using short extracts, repetition, and visual response options instead of written answers. </a:t>
            </a:r>
          </a:p>
          <a:p>
            <a:pPr>
              <a:buFont typeface="Arial" panose="020B0604020202020204" pitchFamily="34" charset="0"/>
              <a:buChar char="•"/>
            </a:pPr>
            <a:endParaRPr lang="en-GB" dirty="0"/>
          </a:p>
          <a:p>
            <a:pPr>
              <a:buFont typeface="Arial" panose="020B0604020202020204" pitchFamily="34" charset="0"/>
              <a:buChar char="•"/>
            </a:pPr>
            <a:r>
              <a:rPr lang="en-GB" b="1" dirty="0"/>
              <a:t>Embed multisensory and movement-based learning</a:t>
            </a:r>
            <a:r>
              <a:rPr lang="en-GB" dirty="0"/>
              <a:t>, such as clapping, tapping, marching and body percussion to help pupils physically experience rhythm and pulse. </a:t>
            </a:r>
          </a:p>
          <a:p>
            <a:endParaRPr lang="en-GB" dirty="0"/>
          </a:p>
          <a:p>
            <a:pPr>
              <a:buFont typeface="Arial" panose="020B0604020202020204" pitchFamily="34" charset="0"/>
              <a:buChar char="•"/>
            </a:pPr>
            <a:r>
              <a:rPr lang="en-GB" b="1" dirty="0"/>
              <a:t>Provide structured support for composition tasks</a:t>
            </a:r>
            <a:r>
              <a:rPr lang="en-GB" dirty="0"/>
              <a:t>, using rhythm grids, limited instrument choices, and step-by-step checklists with clear modelling. </a:t>
            </a:r>
          </a:p>
        </p:txBody>
      </p:sp>
    </p:spTree>
    <p:extLst>
      <p:ext uri="{BB962C8B-B14F-4D97-AF65-F5344CB8AC3E}">
        <p14:creationId xmlns:p14="http://schemas.microsoft.com/office/powerpoint/2010/main" val="3049209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7F4A7-6C16-76E4-1A05-01F80EF7E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234DD3-BE47-4A1F-60FD-CF14E0134254}"/>
              </a:ext>
            </a:extLst>
          </p:cNvPr>
          <p:cNvSpPr>
            <a:spLocks noGrp="1"/>
          </p:cNvSpPr>
          <p:nvPr>
            <p:ph type="title"/>
          </p:nvPr>
        </p:nvSpPr>
        <p:spPr/>
        <p:txBody>
          <a:bodyPr/>
          <a:lstStyle/>
          <a:p>
            <a:r>
              <a:rPr lang="en-GB" dirty="0"/>
              <a:t>Inclusion</a:t>
            </a:r>
          </a:p>
        </p:txBody>
      </p:sp>
      <p:pic>
        <p:nvPicPr>
          <p:cNvPr id="4" name="Picture 3" descr="Logo">
            <a:extLst>
              <a:ext uri="{FF2B5EF4-FFF2-40B4-BE49-F238E27FC236}">
                <a16:creationId xmlns:a16="http://schemas.microsoft.com/office/drawing/2014/main" id="{5943156A-3711-644F-60B7-C23E24BBE95A}"/>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8" name="TextBox 7">
            <a:extLst>
              <a:ext uri="{FF2B5EF4-FFF2-40B4-BE49-F238E27FC236}">
                <a16:creationId xmlns:a16="http://schemas.microsoft.com/office/drawing/2014/main" id="{FF62D568-71B1-DFB7-5396-7BAFDA155D17}"/>
              </a:ext>
            </a:extLst>
          </p:cNvPr>
          <p:cNvSpPr txBox="1"/>
          <p:nvPr/>
        </p:nvSpPr>
        <p:spPr>
          <a:xfrm>
            <a:off x="951345" y="1584602"/>
            <a:ext cx="10150764" cy="3139321"/>
          </a:xfrm>
          <a:prstGeom prst="rect">
            <a:avLst/>
          </a:prstGeom>
          <a:noFill/>
        </p:spPr>
        <p:txBody>
          <a:bodyPr wrap="square">
            <a:spAutoFit/>
          </a:bodyPr>
          <a:lstStyle/>
          <a:p>
            <a:pPr>
              <a:buFont typeface="Arial" panose="020B0604020202020204" pitchFamily="34" charset="0"/>
              <a:buChar char="•"/>
            </a:pPr>
            <a:r>
              <a:rPr lang="en-GB" b="1" dirty="0"/>
              <a:t>Reduce and reinforce musical vocabulary</a:t>
            </a:r>
            <a:r>
              <a:rPr lang="en-GB" dirty="0"/>
              <a:t>, teaching a small number of key terms at a time with regular repetition, visuals and games. </a:t>
            </a:r>
          </a:p>
          <a:p>
            <a:pPr>
              <a:buFont typeface="Arial" panose="020B0604020202020204" pitchFamily="34" charset="0"/>
              <a:buChar char="•"/>
            </a:pPr>
            <a:endParaRPr lang="en-GB" dirty="0"/>
          </a:p>
          <a:p>
            <a:pPr>
              <a:buFont typeface="Arial" panose="020B0604020202020204" pitchFamily="34" charset="0"/>
              <a:buChar char="•"/>
            </a:pPr>
            <a:r>
              <a:rPr lang="en-GB" b="1" dirty="0"/>
              <a:t>Adapt performance activities to build confidence</a:t>
            </a:r>
            <a:r>
              <a:rPr lang="en-GB" dirty="0"/>
              <a:t>, allowing paired or group performances, assigned roles, and use of backing tracks for support. </a:t>
            </a:r>
          </a:p>
          <a:p>
            <a:pPr>
              <a:buFont typeface="Arial" panose="020B0604020202020204" pitchFamily="34" charset="0"/>
              <a:buChar char="•"/>
            </a:pPr>
            <a:endParaRPr lang="en-GB" dirty="0"/>
          </a:p>
          <a:p>
            <a:pPr>
              <a:buFont typeface="Arial" panose="020B0604020202020204" pitchFamily="34" charset="0"/>
              <a:buChar char="•"/>
            </a:pPr>
            <a:r>
              <a:rPr lang="en-GB" b="1" dirty="0"/>
              <a:t>Offer alternative ways to record understanding</a:t>
            </a:r>
            <a:r>
              <a:rPr lang="en-GB" dirty="0"/>
              <a:t>, including video, demonstration, pointing or verbal responses instead of written music theory work. </a:t>
            </a:r>
          </a:p>
          <a:p>
            <a:endParaRPr lang="en-GB" dirty="0"/>
          </a:p>
          <a:p>
            <a:pPr>
              <a:buFont typeface="Arial" panose="020B0604020202020204" pitchFamily="34" charset="0"/>
              <a:buChar char="•"/>
            </a:pPr>
            <a:r>
              <a:rPr lang="en-GB" b="1" dirty="0"/>
              <a:t>Support engagement and sensory needs through clear routines</a:t>
            </a:r>
            <a:r>
              <a:rPr lang="en-GB" dirty="0"/>
              <a:t>, short timed tasks, predictable lesson structures, movement breaks and careful management of sound levels.</a:t>
            </a:r>
          </a:p>
        </p:txBody>
      </p:sp>
    </p:spTree>
    <p:extLst>
      <p:ext uri="{BB962C8B-B14F-4D97-AF65-F5344CB8AC3E}">
        <p14:creationId xmlns:p14="http://schemas.microsoft.com/office/powerpoint/2010/main" val="2639030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2F9B93-3C19-4900-594B-45D7404FC7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E855F1-79BD-FDCE-0150-3451BDEF9BB6}"/>
              </a:ext>
            </a:extLst>
          </p:cNvPr>
          <p:cNvSpPr>
            <a:spLocks noGrp="1"/>
          </p:cNvSpPr>
          <p:nvPr>
            <p:ph type="title"/>
          </p:nvPr>
        </p:nvSpPr>
        <p:spPr/>
        <p:txBody>
          <a:bodyPr/>
          <a:lstStyle/>
          <a:p>
            <a:r>
              <a:rPr lang="en-GB" dirty="0"/>
              <a:t>OFSTED</a:t>
            </a:r>
          </a:p>
        </p:txBody>
      </p:sp>
      <p:pic>
        <p:nvPicPr>
          <p:cNvPr id="4" name="Picture 3" descr="Logo">
            <a:extLst>
              <a:ext uri="{FF2B5EF4-FFF2-40B4-BE49-F238E27FC236}">
                <a16:creationId xmlns:a16="http://schemas.microsoft.com/office/drawing/2014/main" id="{F75D34D7-00DC-57F0-3D38-46C6AF2D64B8}"/>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89A16254-73D4-588B-E9DF-A9E45E8CAA2F}"/>
              </a:ext>
            </a:extLst>
          </p:cNvPr>
          <p:cNvSpPr txBox="1"/>
          <p:nvPr/>
        </p:nvSpPr>
        <p:spPr>
          <a:xfrm>
            <a:off x="1008126" y="2978643"/>
            <a:ext cx="7340346" cy="2693045"/>
          </a:xfrm>
          <a:prstGeom prst="rect">
            <a:avLst/>
          </a:prstGeom>
          <a:noFill/>
        </p:spPr>
        <p:txBody>
          <a:bodyPr wrap="square">
            <a:spAutoFit/>
          </a:bodyPr>
          <a:lstStyle/>
          <a:p>
            <a:pPr algn="l">
              <a:spcAft>
                <a:spcPts val="1500"/>
              </a:spcAft>
              <a:buNone/>
            </a:pPr>
            <a:r>
              <a:rPr lang="en-GB" b="1" i="0" dirty="0">
                <a:solidFill>
                  <a:srgbClr val="0B0C0C"/>
                </a:solidFill>
                <a:effectLst/>
                <a:latin typeface="GDS Transport"/>
              </a:rPr>
              <a:t>Summary:</a:t>
            </a:r>
          </a:p>
          <a:p>
            <a:pPr>
              <a:spcAft>
                <a:spcPts val="1500"/>
              </a:spcAft>
            </a:pPr>
            <a:r>
              <a:rPr lang="en-GB" dirty="0"/>
              <a:t>High-quality music education may have the following features:</a:t>
            </a:r>
            <a:endParaRPr lang="en-GB" b="1" i="0" dirty="0">
              <a:solidFill>
                <a:srgbClr val="0B0C0C"/>
              </a:solidFill>
              <a:effectLst/>
              <a:latin typeface="GDS Transport"/>
            </a:endParaRPr>
          </a:p>
          <a:p>
            <a:pPr marL="285750" indent="-285750">
              <a:buFont typeface="Arial" panose="020B0604020202020204" pitchFamily="34" charset="0"/>
              <a:buChar char="•"/>
            </a:pPr>
            <a:r>
              <a:rPr lang="en-GB" dirty="0"/>
              <a:t>Curriculum content that might reasonably be mastered in the time available, remembering that sometimes less is more.</a:t>
            </a:r>
          </a:p>
          <a:p>
            <a:pPr marL="285750" indent="-285750">
              <a:buFont typeface="Arial" panose="020B0604020202020204" pitchFamily="34" charset="0"/>
              <a:buChar char="•"/>
            </a:pPr>
            <a:r>
              <a:rPr lang="en-GB" dirty="0"/>
              <a:t>Plentiful opportunities for pupils to return to and consolidate their short-term learning.</a:t>
            </a:r>
          </a:p>
          <a:p>
            <a:pPr marL="285750" indent="-285750">
              <a:buFont typeface="Arial" panose="020B0604020202020204" pitchFamily="34" charset="0"/>
              <a:buChar char="•"/>
            </a:pPr>
            <a:r>
              <a:rPr lang="en-GB" dirty="0"/>
              <a:t>Repetition of key curricular content with the gradual introduction of new ideas, methods and concepts.</a:t>
            </a:r>
          </a:p>
        </p:txBody>
      </p:sp>
      <p:sp>
        <p:nvSpPr>
          <p:cNvPr id="8" name="TextBox 7">
            <a:extLst>
              <a:ext uri="{FF2B5EF4-FFF2-40B4-BE49-F238E27FC236}">
                <a16:creationId xmlns:a16="http://schemas.microsoft.com/office/drawing/2014/main" id="{D78D756F-52F7-3D4E-88AC-A3E36C2FB982}"/>
              </a:ext>
            </a:extLst>
          </p:cNvPr>
          <p:cNvSpPr txBox="1"/>
          <p:nvPr/>
        </p:nvSpPr>
        <p:spPr>
          <a:xfrm>
            <a:off x="838198" y="1489794"/>
            <a:ext cx="10610089" cy="1477328"/>
          </a:xfrm>
          <a:prstGeom prst="rect">
            <a:avLst/>
          </a:prstGeom>
          <a:noFill/>
        </p:spPr>
        <p:txBody>
          <a:bodyPr wrap="square">
            <a:spAutoFit/>
          </a:bodyPr>
          <a:lstStyle/>
          <a:p>
            <a:r>
              <a:rPr lang="en-GB" dirty="0"/>
              <a:t>On the 12th July 2021, Ofsted published a research review with the aim of identifying the factors which contribute to creating a high-quality music curriculum. The review draws on literature relating to music teaching, as well as inspection data from primary and secondary schools in England. The guidance investigates all possible areas of the curriculum, from early years to A-level. For the full document, </a:t>
            </a:r>
            <a:r>
              <a:rPr lang="en-GB" dirty="0">
                <a:hlinkClick r:id="rId3"/>
              </a:rPr>
              <a:t>click here</a:t>
            </a:r>
            <a:endParaRPr lang="en-GB" dirty="0"/>
          </a:p>
        </p:txBody>
      </p:sp>
      <p:pic>
        <p:nvPicPr>
          <p:cNvPr id="10" name="Picture 9">
            <a:extLst>
              <a:ext uri="{FF2B5EF4-FFF2-40B4-BE49-F238E27FC236}">
                <a16:creationId xmlns:a16="http://schemas.microsoft.com/office/drawing/2014/main" id="{2537EEF5-6182-F47A-826F-198466143D4D}"/>
              </a:ext>
            </a:extLst>
          </p:cNvPr>
          <p:cNvPicPr>
            <a:picLocks noChangeAspect="1"/>
          </p:cNvPicPr>
          <p:nvPr/>
        </p:nvPicPr>
        <p:blipFill>
          <a:blip r:embed="rId4"/>
          <a:stretch>
            <a:fillRect/>
          </a:stretch>
        </p:blipFill>
        <p:spPr>
          <a:xfrm>
            <a:off x="8746692" y="3650444"/>
            <a:ext cx="1648055" cy="1362265"/>
          </a:xfrm>
          <a:prstGeom prst="rect">
            <a:avLst/>
          </a:prstGeom>
          <a:ln w="19050">
            <a:solidFill>
              <a:schemeClr val="accent1"/>
            </a:solidFill>
          </a:ln>
        </p:spPr>
      </p:pic>
    </p:spTree>
    <p:extLst>
      <p:ext uri="{BB962C8B-B14F-4D97-AF65-F5344CB8AC3E}">
        <p14:creationId xmlns:p14="http://schemas.microsoft.com/office/powerpoint/2010/main" val="1538295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773ACA-2916-ABD0-199B-233C2ED2EA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1F90B2-3B04-C50B-D620-00CE1D547FE5}"/>
              </a:ext>
            </a:extLst>
          </p:cNvPr>
          <p:cNvSpPr>
            <a:spLocks noGrp="1"/>
          </p:cNvSpPr>
          <p:nvPr>
            <p:ph type="title"/>
          </p:nvPr>
        </p:nvSpPr>
        <p:spPr/>
        <p:txBody>
          <a:bodyPr/>
          <a:lstStyle/>
          <a:p>
            <a:r>
              <a:rPr lang="en-GB" dirty="0"/>
              <a:t>Planning</a:t>
            </a:r>
          </a:p>
        </p:txBody>
      </p:sp>
      <p:pic>
        <p:nvPicPr>
          <p:cNvPr id="4" name="Picture 3" descr="Logo">
            <a:extLst>
              <a:ext uri="{FF2B5EF4-FFF2-40B4-BE49-F238E27FC236}">
                <a16:creationId xmlns:a16="http://schemas.microsoft.com/office/drawing/2014/main" id="{83D49B02-C613-AF12-11CE-638E724CB29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6" name="TextBox 5">
            <a:extLst>
              <a:ext uri="{FF2B5EF4-FFF2-40B4-BE49-F238E27FC236}">
                <a16:creationId xmlns:a16="http://schemas.microsoft.com/office/drawing/2014/main" id="{5F73694D-298D-1A0F-FEA9-225DA1230935}"/>
              </a:ext>
            </a:extLst>
          </p:cNvPr>
          <p:cNvSpPr txBox="1"/>
          <p:nvPr/>
        </p:nvSpPr>
        <p:spPr>
          <a:xfrm>
            <a:off x="523494" y="1788580"/>
            <a:ext cx="3518154" cy="4603055"/>
          </a:xfrm>
          <a:prstGeom prst="rect">
            <a:avLst/>
          </a:prstGeom>
          <a:noFill/>
        </p:spPr>
        <p:txBody>
          <a:bodyPr wrap="square">
            <a:spAutoFit/>
          </a:bodyPr>
          <a:lstStyle/>
          <a:p>
            <a:pPr indent="-228600">
              <a:lnSpc>
                <a:spcPct val="90000"/>
              </a:lnSpc>
              <a:spcAft>
                <a:spcPts val="600"/>
              </a:spcAft>
              <a:buFont typeface="Arial" panose="020B0604020202020204" pitchFamily="34" charset="0"/>
              <a:buChar char="•"/>
            </a:pPr>
            <a:r>
              <a:rPr lang="en-US" sz="2000" dirty="0"/>
              <a:t>Planning follows the KAPOW scheme of work and is adapted for each class. NC links, substantive and disciplinary knowledge, prior and future learning are identified. Key vocabulary, outcomes and cross-curricular links are also identified.</a:t>
            </a:r>
          </a:p>
          <a:p>
            <a:pPr indent="-228600">
              <a:lnSpc>
                <a:spcPct val="90000"/>
              </a:lnSpc>
              <a:spcAft>
                <a:spcPts val="600"/>
              </a:spcAft>
              <a:buFont typeface="Arial" panose="020B0604020202020204" pitchFamily="34" charset="0"/>
              <a:buChar char="•"/>
            </a:pPr>
            <a:r>
              <a:rPr lang="en-US" sz="2000" dirty="0"/>
              <a:t>Each lesson is broken down into easy-to-follow steps, adapted for the class needs with clear learning objectives, success criteria and key adaptation. </a:t>
            </a:r>
          </a:p>
        </p:txBody>
      </p:sp>
      <p:pic>
        <p:nvPicPr>
          <p:cNvPr id="16" name="Picture 15">
            <a:extLst>
              <a:ext uri="{FF2B5EF4-FFF2-40B4-BE49-F238E27FC236}">
                <a16:creationId xmlns:a16="http://schemas.microsoft.com/office/drawing/2014/main" id="{035DA84E-681C-BC87-D32F-18F56A75B3F6}"/>
              </a:ext>
            </a:extLst>
          </p:cNvPr>
          <p:cNvPicPr>
            <a:picLocks noChangeAspect="1"/>
          </p:cNvPicPr>
          <p:nvPr/>
        </p:nvPicPr>
        <p:blipFill>
          <a:blip r:embed="rId3"/>
          <a:stretch>
            <a:fillRect/>
          </a:stretch>
        </p:blipFill>
        <p:spPr>
          <a:xfrm>
            <a:off x="4515747" y="787734"/>
            <a:ext cx="4426746" cy="5086594"/>
          </a:xfrm>
          <a:prstGeom prst="rect">
            <a:avLst/>
          </a:prstGeom>
          <a:ln w="19050">
            <a:solidFill>
              <a:schemeClr val="accent1"/>
            </a:solidFill>
          </a:ln>
        </p:spPr>
      </p:pic>
      <p:pic>
        <p:nvPicPr>
          <p:cNvPr id="18" name="Picture 17">
            <a:extLst>
              <a:ext uri="{FF2B5EF4-FFF2-40B4-BE49-F238E27FC236}">
                <a16:creationId xmlns:a16="http://schemas.microsoft.com/office/drawing/2014/main" id="{F7D429F2-CD16-EBEB-1A8B-F1513DD7D9E9}"/>
              </a:ext>
            </a:extLst>
          </p:cNvPr>
          <p:cNvPicPr>
            <a:picLocks noChangeAspect="1"/>
          </p:cNvPicPr>
          <p:nvPr/>
        </p:nvPicPr>
        <p:blipFill>
          <a:blip r:embed="rId4"/>
          <a:stretch>
            <a:fillRect/>
          </a:stretch>
        </p:blipFill>
        <p:spPr>
          <a:xfrm>
            <a:off x="8019102" y="2565083"/>
            <a:ext cx="3649404" cy="3505183"/>
          </a:xfrm>
          <a:prstGeom prst="rect">
            <a:avLst/>
          </a:prstGeom>
          <a:ln w="19050">
            <a:solidFill>
              <a:schemeClr val="accent1"/>
            </a:solidFill>
          </a:ln>
        </p:spPr>
      </p:pic>
    </p:spTree>
    <p:extLst>
      <p:ext uri="{BB962C8B-B14F-4D97-AF65-F5344CB8AC3E}">
        <p14:creationId xmlns:p14="http://schemas.microsoft.com/office/powerpoint/2010/main" val="4253876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13800D-AF23-17CE-4A2B-C607626CDB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22AB94-CE1A-DAD5-FEC3-48963E6C46E7}"/>
              </a:ext>
            </a:extLst>
          </p:cNvPr>
          <p:cNvSpPr>
            <a:spLocks noGrp="1"/>
          </p:cNvSpPr>
          <p:nvPr>
            <p:ph type="title"/>
          </p:nvPr>
        </p:nvSpPr>
        <p:spPr/>
        <p:txBody>
          <a:bodyPr/>
          <a:lstStyle/>
          <a:p>
            <a:r>
              <a:rPr lang="en-GB" dirty="0"/>
              <a:t>Assessment</a:t>
            </a:r>
          </a:p>
        </p:txBody>
      </p:sp>
      <p:pic>
        <p:nvPicPr>
          <p:cNvPr id="4" name="Picture 3" descr="Logo">
            <a:extLst>
              <a:ext uri="{FF2B5EF4-FFF2-40B4-BE49-F238E27FC236}">
                <a16:creationId xmlns:a16="http://schemas.microsoft.com/office/drawing/2014/main" id="{10A29B7E-D66F-62EF-752F-446E550362B4}"/>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13" name="TextBox 12">
            <a:extLst>
              <a:ext uri="{FF2B5EF4-FFF2-40B4-BE49-F238E27FC236}">
                <a16:creationId xmlns:a16="http://schemas.microsoft.com/office/drawing/2014/main" id="{9B130426-7976-C079-314D-ACA5E627DBFA}"/>
              </a:ext>
            </a:extLst>
          </p:cNvPr>
          <p:cNvSpPr txBox="1"/>
          <p:nvPr/>
        </p:nvSpPr>
        <p:spPr>
          <a:xfrm>
            <a:off x="757382" y="1501614"/>
            <a:ext cx="6548582" cy="4247317"/>
          </a:xfrm>
          <a:prstGeom prst="rect">
            <a:avLst/>
          </a:prstGeom>
          <a:noFill/>
        </p:spPr>
        <p:txBody>
          <a:bodyPr wrap="square">
            <a:spAutoFit/>
          </a:bodyPr>
          <a:lstStyle/>
          <a:p>
            <a:r>
              <a:rPr lang="en-GB" dirty="0"/>
              <a:t>Formative assessment in KS2 Music is an ongoing process that allows teachers to monitor pupils’ developing musical skills, knowledge, and understanding across areas such as performance, composition, listening, and appraisal. Through observation, questioning, rehearsal, and practical activities, teachers can identify pupils’ strengths and any misconceptions in real time, adapting lessons to support progress and deepen learning. The KAPOW Music scheme supports this process through its end-of-unit assessment quizzes, which provide a structured way to check pupils’ understanding of key musical concepts, vocabulary, and learning objectives. These quizzes, alongside ongoing formative assessment in lessons, help teachers to make accurate judgements about progress and ensure that pupils build their skills progressively and confidently over time.</a:t>
            </a:r>
          </a:p>
        </p:txBody>
      </p:sp>
      <p:pic>
        <p:nvPicPr>
          <p:cNvPr id="15" name="Picture 14">
            <a:extLst>
              <a:ext uri="{FF2B5EF4-FFF2-40B4-BE49-F238E27FC236}">
                <a16:creationId xmlns:a16="http://schemas.microsoft.com/office/drawing/2014/main" id="{B48F8E31-B871-BFA2-F821-02C2E800DE24}"/>
              </a:ext>
            </a:extLst>
          </p:cNvPr>
          <p:cNvPicPr>
            <a:picLocks noChangeAspect="1"/>
          </p:cNvPicPr>
          <p:nvPr/>
        </p:nvPicPr>
        <p:blipFill>
          <a:blip r:embed="rId3"/>
          <a:stretch>
            <a:fillRect/>
          </a:stretch>
        </p:blipFill>
        <p:spPr>
          <a:xfrm>
            <a:off x="7305964" y="2299004"/>
            <a:ext cx="4443590" cy="2259992"/>
          </a:xfrm>
          <a:prstGeom prst="rect">
            <a:avLst/>
          </a:prstGeom>
          <a:ln w="19050">
            <a:solidFill>
              <a:schemeClr val="accent1"/>
            </a:solidFill>
          </a:ln>
        </p:spPr>
      </p:pic>
    </p:spTree>
    <p:extLst>
      <p:ext uri="{BB962C8B-B14F-4D97-AF65-F5344CB8AC3E}">
        <p14:creationId xmlns:p14="http://schemas.microsoft.com/office/powerpoint/2010/main" val="1489407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1B46F-2F35-760D-BE10-CDC3E6C81B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55B017-E2A0-C77F-22EA-C2ABF163E836}"/>
              </a:ext>
            </a:extLst>
          </p:cNvPr>
          <p:cNvSpPr>
            <a:spLocks noGrp="1"/>
          </p:cNvSpPr>
          <p:nvPr>
            <p:ph type="title"/>
          </p:nvPr>
        </p:nvSpPr>
        <p:spPr/>
        <p:txBody>
          <a:bodyPr/>
          <a:lstStyle/>
          <a:p>
            <a:r>
              <a:rPr lang="en-GB" dirty="0"/>
              <a:t>Monitoring</a:t>
            </a:r>
          </a:p>
        </p:txBody>
      </p:sp>
      <p:pic>
        <p:nvPicPr>
          <p:cNvPr id="4" name="Picture 3" descr="Logo">
            <a:extLst>
              <a:ext uri="{FF2B5EF4-FFF2-40B4-BE49-F238E27FC236}">
                <a16:creationId xmlns:a16="http://schemas.microsoft.com/office/drawing/2014/main" id="{8E5E2775-BF18-924E-90DA-38F40D00D483}"/>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AEA0DDC-B0B0-826F-A135-871E875F1A42}"/>
              </a:ext>
            </a:extLst>
          </p:cNvPr>
          <p:cNvSpPr>
            <a:spLocks noGrp="1"/>
          </p:cNvSpPr>
          <p:nvPr>
            <p:ph idx="1"/>
          </p:nvPr>
        </p:nvSpPr>
        <p:spPr/>
        <p:txBody>
          <a:bodyPr>
            <a:normAutofit fontScale="85000" lnSpcReduction="20000"/>
          </a:bodyPr>
          <a:lstStyle/>
          <a:p>
            <a:r>
              <a:rPr lang="en-GB" dirty="0"/>
              <a:t>Learning walks and lesson observations. </a:t>
            </a:r>
          </a:p>
          <a:p>
            <a:r>
              <a:rPr lang="en-GB" dirty="0"/>
              <a:t>Pupil voice interviews and surveys. </a:t>
            </a:r>
          </a:p>
          <a:p>
            <a:r>
              <a:rPr lang="en-GB" dirty="0"/>
              <a:t>Work scrutiny. </a:t>
            </a:r>
          </a:p>
          <a:p>
            <a:r>
              <a:rPr lang="en-GB" dirty="0"/>
              <a:t>Analysis of assessment data, including KAPOW assessment quizzes. </a:t>
            </a:r>
          </a:p>
          <a:p>
            <a:r>
              <a:rPr lang="en-GB" dirty="0"/>
              <a:t>Review of curriculum coverage and progression. </a:t>
            </a:r>
          </a:p>
          <a:p>
            <a:r>
              <a:rPr lang="en-GB" dirty="0"/>
              <a:t>Scrutiny of teacher planning. </a:t>
            </a:r>
          </a:p>
          <a:p>
            <a:r>
              <a:rPr lang="en-GB" dirty="0"/>
              <a:t>Staff voice and confidence surveys. </a:t>
            </a:r>
          </a:p>
          <a:p>
            <a:r>
              <a:rPr lang="en-GB" dirty="0"/>
              <a:t>Moderation of pupil work across year groups. </a:t>
            </a:r>
          </a:p>
          <a:p>
            <a:r>
              <a:rPr lang="en-GB" dirty="0"/>
              <a:t>Evaluation of technology and resource use. </a:t>
            </a:r>
          </a:p>
          <a:p>
            <a:r>
              <a:rPr lang="en-GB" dirty="0"/>
              <a:t>Tracking pupil progress over time. </a:t>
            </a:r>
          </a:p>
          <a:p>
            <a:r>
              <a:rPr lang="en-GB" dirty="0"/>
              <a:t>Reporting findings to governors and senior leaders. </a:t>
            </a:r>
          </a:p>
          <a:p>
            <a:endParaRPr lang="en-GB" dirty="0"/>
          </a:p>
        </p:txBody>
      </p:sp>
    </p:spTree>
    <p:extLst>
      <p:ext uri="{BB962C8B-B14F-4D97-AF65-F5344CB8AC3E}">
        <p14:creationId xmlns:p14="http://schemas.microsoft.com/office/powerpoint/2010/main" val="628625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C62FDF-5FEC-7A30-C25C-ED2C39CB3F6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F3874-26CD-32B1-3918-23AFBA004AB0}"/>
              </a:ext>
            </a:extLst>
          </p:cNvPr>
          <p:cNvSpPr>
            <a:spLocks noGrp="1"/>
          </p:cNvSpPr>
          <p:nvPr>
            <p:ph type="title"/>
          </p:nvPr>
        </p:nvSpPr>
        <p:spPr/>
        <p:txBody>
          <a:bodyPr/>
          <a:lstStyle/>
          <a:p>
            <a:r>
              <a:rPr lang="en-GB" dirty="0"/>
              <a:t>Role of the Governor</a:t>
            </a:r>
          </a:p>
        </p:txBody>
      </p:sp>
      <p:pic>
        <p:nvPicPr>
          <p:cNvPr id="4" name="Picture 3" descr="Logo">
            <a:extLst>
              <a:ext uri="{FF2B5EF4-FFF2-40B4-BE49-F238E27FC236}">
                <a16:creationId xmlns:a16="http://schemas.microsoft.com/office/drawing/2014/main" id="{E11A8701-28DB-FEA3-1051-CDE2877C3830}"/>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6929F830-A25D-7502-F7A7-A82E058DA9AA}"/>
              </a:ext>
            </a:extLst>
          </p:cNvPr>
          <p:cNvSpPr>
            <a:spLocks noGrp="1"/>
          </p:cNvSpPr>
          <p:nvPr>
            <p:ph idx="1"/>
          </p:nvPr>
        </p:nvSpPr>
        <p:spPr>
          <a:xfrm>
            <a:off x="838200" y="1825625"/>
            <a:ext cx="10515600" cy="3514471"/>
          </a:xfrm>
        </p:spPr>
        <p:txBody>
          <a:bodyPr>
            <a:normAutofit/>
          </a:bodyPr>
          <a:lstStyle/>
          <a:p>
            <a:pPr marL="0" indent="0">
              <a:buNone/>
            </a:pPr>
            <a:r>
              <a:rPr lang="en-GB" sz="2000" dirty="0"/>
              <a:t>The curriculum governor and </a:t>
            </a:r>
            <a:r>
              <a:rPr lang="en-GB" sz="2000"/>
              <a:t>education committee play </a:t>
            </a:r>
            <a:r>
              <a:rPr lang="en-GB" sz="2000" dirty="0"/>
              <a:t>an important role in supporting and monitoring the quality of music education across KS2 at </a:t>
            </a:r>
            <a:r>
              <a:rPr lang="en-GB" sz="2000" dirty="0" err="1"/>
              <a:t>Meadowhead</a:t>
            </a:r>
            <a:r>
              <a:rPr lang="en-GB" sz="2000" dirty="0"/>
              <a:t> Juniors. </a:t>
            </a:r>
          </a:p>
          <a:p>
            <a:pPr marL="0" indent="0">
              <a:buNone/>
            </a:pPr>
            <a:r>
              <a:rPr lang="en-GB" sz="2000" dirty="0"/>
              <a:t>Working alongside the Music Subject Leader, the governor gains an understanding of how the curriculum is implemented, the progress pupils are making, and how statutory requirements are being met. This may involve reviewing subject leader reports, discussing assessment information, visiting the school to meet pupils and staff, and monitoring the impact of curriculum developments. </a:t>
            </a:r>
          </a:p>
          <a:p>
            <a:pPr marL="0" indent="0">
              <a:buNone/>
            </a:pPr>
            <a:r>
              <a:rPr lang="en-GB" sz="2000" dirty="0"/>
              <a:t>The role is not to evaluate individual teachers, but to provide strategic oversight, offer support and challenge where appropriate, and report back to the governing board to ensure that music remains a high-quality and effective part of the curriculum.</a:t>
            </a:r>
          </a:p>
        </p:txBody>
      </p:sp>
    </p:spTree>
    <p:extLst>
      <p:ext uri="{BB962C8B-B14F-4D97-AF65-F5344CB8AC3E}">
        <p14:creationId xmlns:p14="http://schemas.microsoft.com/office/powerpoint/2010/main" val="594604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DA17B-4948-D3D3-27BF-448CC223C6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9E0A46C-D07A-962D-5109-DD213B35A8CF}"/>
              </a:ext>
            </a:extLst>
          </p:cNvPr>
          <p:cNvSpPr>
            <a:spLocks noGrp="1"/>
          </p:cNvSpPr>
          <p:nvPr>
            <p:ph type="title"/>
          </p:nvPr>
        </p:nvSpPr>
        <p:spPr/>
        <p:txBody>
          <a:bodyPr/>
          <a:lstStyle/>
          <a:p>
            <a:r>
              <a:rPr lang="en-GB" dirty="0"/>
              <a:t>Equal Opportunities</a:t>
            </a:r>
          </a:p>
        </p:txBody>
      </p:sp>
      <p:pic>
        <p:nvPicPr>
          <p:cNvPr id="4" name="Picture 3" descr="Logo">
            <a:extLst>
              <a:ext uri="{FF2B5EF4-FFF2-40B4-BE49-F238E27FC236}">
                <a16:creationId xmlns:a16="http://schemas.microsoft.com/office/drawing/2014/main" id="{0EB8F397-57B9-353B-068C-680A5F69A34E}"/>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1C07C7DB-6FF9-70F7-F87B-2B541AE0CFA0}"/>
              </a:ext>
            </a:extLst>
          </p:cNvPr>
          <p:cNvSpPr>
            <a:spLocks noGrp="1"/>
          </p:cNvSpPr>
          <p:nvPr>
            <p:ph idx="1"/>
          </p:nvPr>
        </p:nvSpPr>
        <p:spPr/>
        <p:txBody>
          <a:bodyPr>
            <a:normAutofit/>
          </a:bodyPr>
          <a:lstStyle/>
          <a:p>
            <a:pPr marL="0" indent="0">
              <a:buNone/>
            </a:pPr>
            <a:r>
              <a:rPr lang="en-GB" sz="2200" dirty="0">
                <a:cs typeface="Calibri Light" panose="020F0302020204030204" pitchFamily="34" charset="0"/>
              </a:rPr>
              <a:t>1. All pupils will have equal access to the entire music curriculum</a:t>
            </a:r>
          </a:p>
          <a:p>
            <a:pPr marL="0" indent="0">
              <a:buNone/>
            </a:pPr>
            <a:r>
              <a:rPr lang="en-GB" sz="2200" dirty="0">
                <a:cs typeface="Calibri Light" panose="020F0302020204030204" pitchFamily="34" charset="0"/>
              </a:rPr>
              <a:t>2. Gender, learning ability, physical ability, ethnicity, linguistic ability and/or cultural circumstances will not impede pupils from accessing all music lessons. </a:t>
            </a:r>
          </a:p>
          <a:p>
            <a:pPr marL="0" indent="0">
              <a:buNone/>
            </a:pPr>
            <a:r>
              <a:rPr lang="en-GB" sz="2200" dirty="0">
                <a:cs typeface="Calibri Light" panose="020F0302020204030204" pitchFamily="34" charset="0"/>
              </a:rPr>
              <a:t>3. Where it is inappropriate for a pupil to participate in a lesson because of reasons related to any of the factors outlined above, the lessons will be adapted to meet the pupil’s needs and alternative arrangements involving extra support, will be provided where necessary. </a:t>
            </a:r>
          </a:p>
          <a:p>
            <a:pPr marL="0" indent="0">
              <a:buNone/>
            </a:pPr>
            <a:r>
              <a:rPr lang="en-GB" sz="2200" dirty="0">
                <a:cs typeface="Calibri Light" panose="020F0302020204030204" pitchFamily="34" charset="0"/>
              </a:rPr>
              <a:t>4. All efforts will be made to ensure that cultural and gender differences will be positively reflected in all lessons and teaching materials used.</a:t>
            </a:r>
            <a:br>
              <a:rPr lang="en-GB" sz="2200" dirty="0">
                <a:cs typeface="Calibri Light" panose="020F0302020204030204" pitchFamily="34" charset="0"/>
              </a:rPr>
            </a:br>
            <a:r>
              <a:rPr lang="en-GB" sz="2200" dirty="0">
                <a:cs typeface="Calibri Light" panose="020F0302020204030204" pitchFamily="34" charset="0"/>
              </a:rPr>
              <a:t>5. </a:t>
            </a:r>
            <a:r>
              <a:rPr lang="en-GB" sz="2200" dirty="0" err="1">
                <a:cs typeface="Calibri Light" panose="020F0302020204030204" pitchFamily="34" charset="0"/>
              </a:rPr>
              <a:t>Meadowhead</a:t>
            </a:r>
            <a:r>
              <a:rPr lang="en-GB" sz="2200" dirty="0">
                <a:cs typeface="Calibri Light" panose="020F0302020204030204" pitchFamily="34" charset="0"/>
              </a:rPr>
              <a:t> Juniors aims to provide more academically able pupils with the opportunity to extend their thinking through extension activities such as providing further enquiry questions. </a:t>
            </a:r>
          </a:p>
          <a:p>
            <a:endParaRPr lang="en-GB" dirty="0"/>
          </a:p>
        </p:txBody>
      </p:sp>
    </p:spTree>
    <p:extLst>
      <p:ext uri="{BB962C8B-B14F-4D97-AF65-F5344CB8AC3E}">
        <p14:creationId xmlns:p14="http://schemas.microsoft.com/office/powerpoint/2010/main" val="11571861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4519CD-5C04-6471-27F1-9463B87275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B6CD32-9F52-E0F6-530C-A749339B96F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633FF907-F3B3-4697-7FB3-A70A6DE7D796}"/>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DB676AF1-DA64-CC00-99C1-9F5E77B51100}"/>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8941351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7FEB11-DE10-5F74-6C91-31B8B244F2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D9FFAC-0EF2-0B69-DC70-1892C04305EE}"/>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C27B6071-94CC-78BD-EBA3-9D6CDA6FFF8F}"/>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718D8BC1-C3E1-6B95-80A3-60FF3F0C1718}"/>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4537035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06730-4C41-19A4-4F1E-C6C242A38D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DFCE1-AD59-0A4B-736C-B7133C8C3BDC}"/>
              </a:ext>
            </a:extLst>
          </p:cNvPr>
          <p:cNvSpPr>
            <a:spLocks noGrp="1"/>
          </p:cNvSpPr>
          <p:nvPr>
            <p:ph type="title"/>
          </p:nvPr>
        </p:nvSpPr>
        <p:spPr/>
        <p:txBody>
          <a:bodyPr/>
          <a:lstStyle/>
          <a:p>
            <a:r>
              <a:rPr lang="en-GB" dirty="0"/>
              <a:t>Evidence</a:t>
            </a:r>
          </a:p>
        </p:txBody>
      </p:sp>
      <p:pic>
        <p:nvPicPr>
          <p:cNvPr id="4" name="Picture 3" descr="Logo">
            <a:extLst>
              <a:ext uri="{FF2B5EF4-FFF2-40B4-BE49-F238E27FC236}">
                <a16:creationId xmlns:a16="http://schemas.microsoft.com/office/drawing/2014/main" id="{0A8017FC-AAA7-0488-4528-08E60395AAD1}"/>
              </a:ext>
            </a:extLst>
          </p:cNvPr>
          <p:cNvPicPr>
            <a:picLocks noChangeAspect="1"/>
          </p:cNvPicPr>
          <p:nvPr/>
        </p:nvPicPr>
        <p:blipFill>
          <a:blip r:embed="rId2"/>
          <a:stretch>
            <a:fillRect/>
          </a:stretch>
        </p:blipFill>
        <p:spPr>
          <a:xfrm>
            <a:off x="10086974" y="365126"/>
            <a:ext cx="1266825" cy="1343492"/>
          </a:xfrm>
          <a:prstGeom prst="rect">
            <a:avLst/>
          </a:prstGeom>
        </p:spPr>
      </p:pic>
      <p:sp>
        <p:nvSpPr>
          <p:cNvPr id="5" name="Content Placeholder 4">
            <a:extLst>
              <a:ext uri="{FF2B5EF4-FFF2-40B4-BE49-F238E27FC236}">
                <a16:creationId xmlns:a16="http://schemas.microsoft.com/office/drawing/2014/main" id="{B556BC24-B418-4EEE-798F-0622CD15EC9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42312551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265</TotalTime>
  <Words>2207</Words>
  <Application>Microsoft Office PowerPoint</Application>
  <PresentationFormat>Widescreen</PresentationFormat>
  <Paragraphs>139</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Aptos</vt:lpstr>
      <vt:lpstr>Aptos Display</vt:lpstr>
      <vt:lpstr>Arial</vt:lpstr>
      <vt:lpstr>Calibri Light</vt:lpstr>
      <vt:lpstr>Courier New</vt:lpstr>
      <vt:lpstr>GDS Transport</vt:lpstr>
      <vt:lpstr>Symbol</vt:lpstr>
      <vt:lpstr>Office Theme</vt:lpstr>
      <vt:lpstr>PowerPoint Presentation</vt:lpstr>
      <vt:lpstr>Music Policy</vt:lpstr>
      <vt:lpstr>Role of the Subject Leader</vt:lpstr>
      <vt:lpstr>Overview</vt:lpstr>
      <vt:lpstr>Overview – Transition Unit</vt:lpstr>
      <vt:lpstr>Intent</vt:lpstr>
      <vt:lpstr>Implementation</vt:lpstr>
      <vt:lpstr>Implementation</vt:lpstr>
      <vt:lpstr>Impact</vt:lpstr>
      <vt:lpstr>Teaching and Learning</vt:lpstr>
      <vt:lpstr>Inclusion</vt:lpstr>
      <vt:lpstr>Inclusion</vt:lpstr>
      <vt:lpstr>OFSTED</vt:lpstr>
      <vt:lpstr>Planning</vt:lpstr>
      <vt:lpstr>Assessment</vt:lpstr>
      <vt:lpstr>Monitoring</vt:lpstr>
      <vt:lpstr>Role of the Governor</vt:lpstr>
      <vt:lpstr>Equal Opportunities</vt:lpstr>
      <vt:lpstr>Evidence</vt:lpstr>
      <vt:lpstr>Evidence</vt:lpstr>
      <vt:lpstr>Evidence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Helen Lawton</dc:creator>
  <cp:lastModifiedBy>Helen Lawton</cp:lastModifiedBy>
  <cp:revision>8</cp:revision>
  <dcterms:created xsi:type="dcterms:W3CDTF">2026-06-17T12:41:30Z</dcterms:created>
  <dcterms:modified xsi:type="dcterms:W3CDTF">2026-10-08T20:52:14Z</dcterms:modified>
</cp:coreProperties>
</file>